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95"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1" d="100"/>
          <a:sy n="81" d="100"/>
        </p:scale>
        <p:origin x="754"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7/8/2023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723696" y="187892"/>
            <a:ext cx="5257793" cy="2057441"/>
          </a:xfrm>
        </p:spPr>
        <p:txBody>
          <a:bodyPr/>
          <a:lstStyle/>
          <a:p>
            <a:r>
              <a:rPr lang="en-US" dirty="0"/>
              <a:t>Design Project </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554829" y="5709506"/>
            <a:ext cx="3817273" cy="760288"/>
          </a:xfrm>
        </p:spPr>
        <p:txBody>
          <a:bodyPr/>
          <a:lstStyle/>
          <a:p>
            <a:r>
              <a:rPr lang="en-US" dirty="0"/>
              <a:t>Name : Suyash Bansal (B20CS076)</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9382"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778570" y="48828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ext Placeholder 8">
            <a:extLst>
              <a:ext uri="{FF2B5EF4-FFF2-40B4-BE49-F238E27FC236}">
                <a16:creationId xmlns:a16="http://schemas.microsoft.com/office/drawing/2014/main" id="{92148F88-C2DE-9B04-13DE-367EB3E6A200}"/>
              </a:ext>
            </a:extLst>
          </p:cNvPr>
          <p:cNvSpPr txBox="1">
            <a:spLocks/>
          </p:cNvSpPr>
          <p:nvPr/>
        </p:nvSpPr>
        <p:spPr>
          <a:xfrm>
            <a:off x="1572643" y="4297913"/>
            <a:ext cx="3084198"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Mentor : Prof Binod Kumar</a:t>
            </a:r>
          </a:p>
        </p:txBody>
      </p:sp>
      <p:sp>
        <p:nvSpPr>
          <p:cNvPr id="3" name="TextBox 2">
            <a:extLst>
              <a:ext uri="{FF2B5EF4-FFF2-40B4-BE49-F238E27FC236}">
                <a16:creationId xmlns:a16="http://schemas.microsoft.com/office/drawing/2014/main" id="{720B0C59-97E9-4288-FBB2-3E080ACE20AA}"/>
              </a:ext>
            </a:extLst>
          </p:cNvPr>
          <p:cNvSpPr txBox="1"/>
          <p:nvPr/>
        </p:nvSpPr>
        <p:spPr>
          <a:xfrm>
            <a:off x="554829" y="2445785"/>
            <a:ext cx="5336925" cy="830997"/>
          </a:xfrm>
          <a:prstGeom prst="rect">
            <a:avLst/>
          </a:prstGeom>
        </p:spPr>
        <p:txBody>
          <a:bodyPr wrap="square" rtlCol="0">
            <a:spAutoFit/>
          </a:bodyPr>
          <a:lstStyle/>
          <a:p>
            <a:pPr marL="0" indent="0" algn="ctr">
              <a:lnSpc>
                <a:spcPct val="100000"/>
              </a:lnSpc>
              <a:spcBef>
                <a:spcPts val="0"/>
              </a:spcBef>
              <a:buFontTx/>
              <a:buNone/>
            </a:pPr>
            <a:r>
              <a:rPr lang="en-IN" sz="2400" dirty="0">
                <a:solidFill>
                  <a:prstClr val="white"/>
                </a:solidFill>
                <a:latin typeface="Posterama" panose="020B0504020200020000" pitchFamily="34" charset="0"/>
                <a:ea typeface="微软雅黑"/>
                <a:cs typeface="Posterama" panose="020B0504020200020000" pitchFamily="34" charset="0"/>
              </a:rPr>
              <a:t>Topic : Development of Hardware    </a:t>
            </a:r>
          </a:p>
          <a:p>
            <a:pPr marL="0" indent="0" algn="ctr">
              <a:lnSpc>
                <a:spcPct val="100000"/>
              </a:lnSpc>
              <a:spcBef>
                <a:spcPts val="0"/>
              </a:spcBef>
              <a:buFontTx/>
              <a:buNone/>
            </a:pPr>
            <a:r>
              <a:rPr lang="en-IN" sz="2400" dirty="0">
                <a:solidFill>
                  <a:prstClr val="white"/>
                </a:solidFill>
                <a:latin typeface="Posterama" panose="020B0504020200020000" pitchFamily="34" charset="0"/>
                <a:ea typeface="微软雅黑"/>
                <a:cs typeface="Posterama" panose="020B0504020200020000" pitchFamily="34" charset="0"/>
              </a:rPr>
              <a:t>Trojan Detection Techniques</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01339CC9-6F2E-2828-8B02-1FD9001C39D8}"/>
              </a:ext>
            </a:extLst>
          </p:cNvPr>
          <p:cNvSpPr>
            <a:spLocks noGrp="1"/>
          </p:cNvSpPr>
          <p:nvPr>
            <p:ph type="body" sz="quarter" idx="32"/>
          </p:nvPr>
        </p:nvSpPr>
        <p:spPr>
          <a:xfrm>
            <a:off x="739588" y="1244458"/>
            <a:ext cx="5831542" cy="5231764"/>
          </a:xfrm>
        </p:spPr>
        <p:txBody>
          <a:bodyPr/>
          <a:lstStyle/>
          <a:p>
            <a:pPr marL="285750" indent="-285750" algn="l">
              <a:buFont typeface="Wingdings" panose="05000000000000000000" pitchFamily="2" charset="2"/>
              <a:buChar char="§"/>
            </a:pPr>
            <a:r>
              <a:rPr lang="en-IN" dirty="0"/>
              <a:t>Here in the RF algorithm I have used 5 estimators (number of trees in the forest) as we can see in the graph of accuracy vs no of estimators and further I have used 5 as the depth of each tree nodes.</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This algorithm gave the fastest and the most accurate outcome on the testing or the validation dataset</a:t>
            </a:r>
          </a:p>
          <a:p>
            <a:pPr algn="l"/>
            <a:r>
              <a:rPr lang="en-IN" dirty="0"/>
              <a:t> </a:t>
            </a:r>
          </a:p>
          <a:p>
            <a:pPr marL="285750" indent="-285750" algn="l">
              <a:buFont typeface="Wingdings" panose="05000000000000000000" pitchFamily="2" charset="2"/>
              <a:buChar char="§"/>
            </a:pPr>
            <a:r>
              <a:rPr lang="en-IN" dirty="0"/>
              <a:t>It gave an accuracy of 99.01 % and it took about 0.01 seconds to execute</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The feature importance for each of the feature can be calculated by knowing the information gain of that feature so according to that we have found that most of accuracy can be attained by the first 6 features values that are : </a:t>
            </a:r>
          </a:p>
          <a:p>
            <a:pPr marL="971550" lvl="1" indent="-285750">
              <a:buFont typeface="Wingdings" panose="05000000000000000000" pitchFamily="2" charset="2"/>
              <a:buChar char="§"/>
            </a:pPr>
            <a:r>
              <a:rPr lang="en-IN" sz="1400" dirty="0"/>
              <a:t>Number of ports</a:t>
            </a:r>
          </a:p>
          <a:p>
            <a:pPr marL="971550" lvl="1" indent="-285750">
              <a:buFont typeface="Wingdings" panose="05000000000000000000" pitchFamily="2" charset="2"/>
              <a:buChar char="§"/>
            </a:pPr>
            <a:r>
              <a:rPr lang="en-IN" sz="1400" dirty="0"/>
              <a:t>Number of combinational cells</a:t>
            </a:r>
          </a:p>
          <a:p>
            <a:pPr marL="971550" lvl="1" indent="-285750">
              <a:buFont typeface="Wingdings" panose="05000000000000000000" pitchFamily="2" charset="2"/>
              <a:buChar char="§"/>
            </a:pPr>
            <a:r>
              <a:rPr lang="en-IN" sz="1400" dirty="0"/>
              <a:t>Number of buffer or invertor cells.</a:t>
            </a:r>
          </a:p>
          <a:p>
            <a:pPr marL="971550" lvl="1" indent="-285750">
              <a:buFont typeface="Wingdings" panose="05000000000000000000" pitchFamily="2" charset="2"/>
              <a:buChar char="§"/>
            </a:pPr>
            <a:r>
              <a:rPr lang="en-IN" sz="1400" dirty="0"/>
              <a:t>Area occupied by buffer cells.</a:t>
            </a:r>
          </a:p>
          <a:p>
            <a:pPr marL="971550" lvl="1" indent="-285750">
              <a:buFont typeface="Wingdings" panose="05000000000000000000" pitchFamily="2" charset="2"/>
              <a:buChar char="§"/>
            </a:pPr>
            <a:r>
              <a:rPr lang="en-IN" sz="1400" dirty="0"/>
              <a:t>Cell Area.</a:t>
            </a:r>
          </a:p>
          <a:p>
            <a:pPr marL="971550" lvl="1" indent="-285750">
              <a:buFont typeface="Wingdings" panose="05000000000000000000" pitchFamily="2" charset="2"/>
              <a:buChar char="§"/>
            </a:pPr>
            <a:r>
              <a:rPr lang="en-IN" sz="1400" dirty="0"/>
              <a:t>Total dynamic power.</a:t>
            </a:r>
          </a:p>
          <a:p>
            <a:pPr marL="971550" lvl="1" indent="-285750">
              <a:buFont typeface="Wingdings" panose="05000000000000000000" pitchFamily="2" charset="2"/>
              <a:buChar char="§"/>
            </a:pPr>
            <a:endParaRPr lang="en-IN" dirty="0"/>
          </a:p>
        </p:txBody>
      </p:sp>
      <p:sp>
        <p:nvSpPr>
          <p:cNvPr id="62" name="Text Placeholder 61">
            <a:extLst>
              <a:ext uri="{FF2B5EF4-FFF2-40B4-BE49-F238E27FC236}">
                <a16:creationId xmlns:a16="http://schemas.microsoft.com/office/drawing/2014/main" id="{BBF643F4-F138-2CB8-55E6-F305B639E0AE}"/>
              </a:ext>
            </a:extLst>
          </p:cNvPr>
          <p:cNvSpPr>
            <a:spLocks noGrp="1"/>
          </p:cNvSpPr>
          <p:nvPr>
            <p:ph type="body" sz="quarter" idx="27"/>
          </p:nvPr>
        </p:nvSpPr>
        <p:spPr>
          <a:xfrm>
            <a:off x="739588" y="381778"/>
            <a:ext cx="5831542" cy="866219"/>
          </a:xfrm>
        </p:spPr>
        <p:txBody>
          <a:bodyPr/>
          <a:lstStyle/>
          <a:p>
            <a:r>
              <a:rPr lang="en-IN" dirty="0">
                <a:latin typeface="Söhne"/>
              </a:rPr>
              <a:t>Random Forest Classification</a:t>
            </a:r>
          </a:p>
        </p:txBody>
      </p:sp>
      <p:pic>
        <p:nvPicPr>
          <p:cNvPr id="75" name="Picture 74">
            <a:extLst>
              <a:ext uri="{FF2B5EF4-FFF2-40B4-BE49-F238E27FC236}">
                <a16:creationId xmlns:a16="http://schemas.microsoft.com/office/drawing/2014/main" id="{E9630D4C-3F96-D71D-15F9-F85F99EF7614}"/>
              </a:ext>
            </a:extLst>
          </p:cNvPr>
          <p:cNvPicPr>
            <a:picLocks noChangeAspect="1"/>
          </p:cNvPicPr>
          <p:nvPr/>
        </p:nvPicPr>
        <p:blipFill>
          <a:blip r:embed="rId2"/>
          <a:stretch>
            <a:fillRect/>
          </a:stretch>
        </p:blipFill>
        <p:spPr>
          <a:xfrm>
            <a:off x="7377953" y="3429000"/>
            <a:ext cx="4419845" cy="3047222"/>
          </a:xfrm>
          <a:prstGeom prst="rect">
            <a:avLst/>
          </a:prstGeom>
        </p:spPr>
      </p:pic>
      <p:pic>
        <p:nvPicPr>
          <p:cNvPr id="79" name="Picture 78">
            <a:extLst>
              <a:ext uri="{FF2B5EF4-FFF2-40B4-BE49-F238E27FC236}">
                <a16:creationId xmlns:a16="http://schemas.microsoft.com/office/drawing/2014/main" id="{B4F3D235-051E-E242-B198-7A3417359011}"/>
              </a:ext>
            </a:extLst>
          </p:cNvPr>
          <p:cNvPicPr>
            <a:picLocks noChangeAspect="1"/>
          </p:cNvPicPr>
          <p:nvPr/>
        </p:nvPicPr>
        <p:blipFill>
          <a:blip r:embed="rId3"/>
          <a:stretch>
            <a:fillRect/>
          </a:stretch>
        </p:blipFill>
        <p:spPr>
          <a:xfrm>
            <a:off x="7377953" y="218154"/>
            <a:ext cx="4347882" cy="2968603"/>
          </a:xfrm>
          <a:prstGeom prst="rect">
            <a:avLst/>
          </a:prstGeom>
        </p:spPr>
      </p:pic>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FD06CA-EAFF-C0F7-FFAC-CC8AFBC1760C}"/>
              </a:ext>
            </a:extLst>
          </p:cNvPr>
          <p:cNvSpPr>
            <a:spLocks noGrp="1"/>
          </p:cNvSpPr>
          <p:nvPr>
            <p:ph type="body" sz="quarter" idx="27"/>
          </p:nvPr>
        </p:nvSpPr>
        <p:spPr>
          <a:xfrm>
            <a:off x="294028" y="333133"/>
            <a:ext cx="2684844" cy="866219"/>
          </a:xfrm>
        </p:spPr>
        <p:txBody>
          <a:bodyPr/>
          <a:lstStyle/>
          <a:p>
            <a:r>
              <a:rPr lang="en-IN" dirty="0">
                <a:latin typeface="Söhne"/>
              </a:rPr>
              <a:t>Support Vector Machine (SVM)</a:t>
            </a:r>
          </a:p>
        </p:txBody>
      </p:sp>
      <p:sp>
        <p:nvSpPr>
          <p:cNvPr id="4" name="Text Placeholder 3">
            <a:extLst>
              <a:ext uri="{FF2B5EF4-FFF2-40B4-BE49-F238E27FC236}">
                <a16:creationId xmlns:a16="http://schemas.microsoft.com/office/drawing/2014/main" id="{D3714F58-2E52-7AF5-9BCB-05A68A88301C}"/>
              </a:ext>
            </a:extLst>
          </p:cNvPr>
          <p:cNvSpPr>
            <a:spLocks noGrp="1"/>
          </p:cNvSpPr>
          <p:nvPr>
            <p:ph type="body" sz="quarter" idx="32"/>
          </p:nvPr>
        </p:nvSpPr>
        <p:spPr>
          <a:xfrm>
            <a:off x="294028" y="1208779"/>
            <a:ext cx="2684844" cy="2986149"/>
          </a:xfrm>
        </p:spPr>
        <p:txBody>
          <a:bodyPr/>
          <a:lstStyle/>
          <a:p>
            <a:pPr marL="285750" indent="-285750" algn="l">
              <a:buFont typeface="Wingdings" panose="05000000000000000000" pitchFamily="2" charset="2"/>
              <a:buChar char="§"/>
            </a:pPr>
            <a:r>
              <a:rPr lang="en-IN" dirty="0"/>
              <a:t>SVM algorithm is giving a accuracy of nearly about 77-78% </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Hyperparameters used here are  :</a:t>
            </a:r>
          </a:p>
          <a:p>
            <a:pPr algn="l"/>
            <a:r>
              <a:rPr lang="en-IN" dirty="0"/>
              <a:t> </a:t>
            </a:r>
          </a:p>
          <a:p>
            <a:pPr marL="285750" indent="-285750" algn="l">
              <a:buFont typeface="Wingdings" panose="05000000000000000000" pitchFamily="2" charset="2"/>
              <a:buChar char="§"/>
            </a:pPr>
            <a:r>
              <a:rPr lang="en-IN" dirty="0"/>
              <a:t>C (Regularization constant) = 10</a:t>
            </a:r>
          </a:p>
          <a:p>
            <a:pPr marL="285750" indent="-285750" algn="l">
              <a:buFont typeface="Wingdings" panose="05000000000000000000" pitchFamily="2" charset="2"/>
              <a:buChar char="§"/>
            </a:pPr>
            <a:r>
              <a:rPr lang="en-IN" dirty="0"/>
              <a:t>Gamma = 1</a:t>
            </a:r>
          </a:p>
          <a:p>
            <a:pPr marL="285750" indent="-285750" algn="l">
              <a:buFont typeface="Wingdings" panose="05000000000000000000" pitchFamily="2" charset="2"/>
              <a:buChar char="§"/>
            </a:pPr>
            <a:r>
              <a:rPr lang="en-IN" dirty="0"/>
              <a:t>Kernel = RBF (Radial Basis Function)</a:t>
            </a:r>
          </a:p>
          <a:p>
            <a:pPr algn="l"/>
            <a:endParaRPr lang="en-IN" dirty="0"/>
          </a:p>
          <a:p>
            <a:pPr algn="l"/>
            <a:endParaRPr lang="en-IN" dirty="0"/>
          </a:p>
        </p:txBody>
      </p:sp>
      <p:sp>
        <p:nvSpPr>
          <p:cNvPr id="6" name="Text Placeholder 5">
            <a:extLst>
              <a:ext uri="{FF2B5EF4-FFF2-40B4-BE49-F238E27FC236}">
                <a16:creationId xmlns:a16="http://schemas.microsoft.com/office/drawing/2014/main" id="{4D87D9D8-F6D0-3F79-0A92-2351FD618370}"/>
              </a:ext>
            </a:extLst>
          </p:cNvPr>
          <p:cNvSpPr>
            <a:spLocks noGrp="1"/>
          </p:cNvSpPr>
          <p:nvPr>
            <p:ph type="body" sz="quarter" idx="47"/>
          </p:nvPr>
        </p:nvSpPr>
        <p:spPr>
          <a:xfrm>
            <a:off x="3264496" y="3837293"/>
            <a:ext cx="2612104" cy="715269"/>
          </a:xfrm>
        </p:spPr>
        <p:txBody>
          <a:bodyPr/>
          <a:lstStyle/>
          <a:p>
            <a:r>
              <a:rPr lang="en-IN" dirty="0"/>
              <a:t>Logistic Regression (LR)</a:t>
            </a:r>
          </a:p>
        </p:txBody>
      </p:sp>
      <p:sp>
        <p:nvSpPr>
          <p:cNvPr id="8" name="Text Placeholder 7">
            <a:extLst>
              <a:ext uri="{FF2B5EF4-FFF2-40B4-BE49-F238E27FC236}">
                <a16:creationId xmlns:a16="http://schemas.microsoft.com/office/drawing/2014/main" id="{A0B70995-8352-0229-92F1-CE0CABD7609E}"/>
              </a:ext>
            </a:extLst>
          </p:cNvPr>
          <p:cNvSpPr>
            <a:spLocks noGrp="1"/>
          </p:cNvSpPr>
          <p:nvPr>
            <p:ph type="body" sz="quarter" idx="49"/>
          </p:nvPr>
        </p:nvSpPr>
        <p:spPr>
          <a:xfrm>
            <a:off x="6096001" y="351987"/>
            <a:ext cx="2209014" cy="943804"/>
          </a:xfrm>
        </p:spPr>
        <p:txBody>
          <a:bodyPr/>
          <a:lstStyle/>
          <a:p>
            <a:r>
              <a:rPr lang="en-IN" dirty="0"/>
              <a:t>Gradient Boosting Classifier</a:t>
            </a:r>
          </a:p>
        </p:txBody>
      </p:sp>
      <p:sp>
        <p:nvSpPr>
          <p:cNvPr id="10" name="Text Placeholder 9">
            <a:extLst>
              <a:ext uri="{FF2B5EF4-FFF2-40B4-BE49-F238E27FC236}">
                <a16:creationId xmlns:a16="http://schemas.microsoft.com/office/drawing/2014/main" id="{8A26A721-1F1D-BC39-FF2B-046911964A83}"/>
              </a:ext>
            </a:extLst>
          </p:cNvPr>
          <p:cNvSpPr>
            <a:spLocks noGrp="1"/>
          </p:cNvSpPr>
          <p:nvPr>
            <p:ph type="body" sz="quarter" idx="51"/>
          </p:nvPr>
        </p:nvSpPr>
        <p:spPr>
          <a:xfrm>
            <a:off x="3265400" y="4552562"/>
            <a:ext cx="2612104" cy="2112772"/>
          </a:xfrm>
        </p:spPr>
        <p:txBody>
          <a:bodyPr/>
          <a:lstStyle/>
          <a:p>
            <a:pPr marL="285750" indent="-285750" algn="l">
              <a:buFont typeface="Wingdings" panose="05000000000000000000" pitchFamily="2" charset="2"/>
              <a:buChar char="§"/>
            </a:pPr>
            <a:r>
              <a:rPr lang="en-IN" dirty="0"/>
              <a:t>LR is giving an accuracy of about 70-71 % and it took about 0.02 seconds to execute.</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Max iterations : 300</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Liblinear class used.</a:t>
            </a:r>
          </a:p>
        </p:txBody>
      </p:sp>
      <p:sp>
        <p:nvSpPr>
          <p:cNvPr id="12" name="Text Placeholder 11">
            <a:extLst>
              <a:ext uri="{FF2B5EF4-FFF2-40B4-BE49-F238E27FC236}">
                <a16:creationId xmlns:a16="http://schemas.microsoft.com/office/drawing/2014/main" id="{2A37C0F5-056A-957A-5F7F-4B3433EA277D}"/>
              </a:ext>
            </a:extLst>
          </p:cNvPr>
          <p:cNvSpPr>
            <a:spLocks noGrp="1"/>
          </p:cNvSpPr>
          <p:nvPr>
            <p:ph type="body" sz="quarter" idx="53"/>
          </p:nvPr>
        </p:nvSpPr>
        <p:spPr>
          <a:xfrm>
            <a:off x="6096001" y="1286042"/>
            <a:ext cx="2209014" cy="2685014"/>
          </a:xfrm>
        </p:spPr>
        <p:txBody>
          <a:bodyPr/>
          <a:lstStyle/>
          <a:p>
            <a:pPr marL="285750" indent="-285750" algn="l">
              <a:buFont typeface="Wingdings" panose="05000000000000000000" pitchFamily="2" charset="2"/>
              <a:buChar char="§"/>
            </a:pPr>
            <a:r>
              <a:rPr lang="en-IN" dirty="0"/>
              <a:t>This algo gives about 99% accuracy on the validation dataset</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Here the max number of boosting stages used are 75 and learning rate is 0.1.</a:t>
            </a:r>
          </a:p>
        </p:txBody>
      </p:sp>
      <p:pic>
        <p:nvPicPr>
          <p:cNvPr id="14" name="Picture 13">
            <a:extLst>
              <a:ext uri="{FF2B5EF4-FFF2-40B4-BE49-F238E27FC236}">
                <a16:creationId xmlns:a16="http://schemas.microsoft.com/office/drawing/2014/main" id="{4AD3E426-7AF6-851C-B9B3-62E1A5CEC538}"/>
              </a:ext>
            </a:extLst>
          </p:cNvPr>
          <p:cNvPicPr>
            <a:picLocks noChangeAspect="1"/>
          </p:cNvPicPr>
          <p:nvPr/>
        </p:nvPicPr>
        <p:blipFill>
          <a:blip r:embed="rId2"/>
          <a:stretch>
            <a:fillRect/>
          </a:stretch>
        </p:blipFill>
        <p:spPr>
          <a:xfrm>
            <a:off x="8022210" y="4137782"/>
            <a:ext cx="3875762" cy="2536553"/>
          </a:xfrm>
          <a:prstGeom prst="rect">
            <a:avLst/>
          </a:prstGeom>
        </p:spPr>
      </p:pic>
      <p:pic>
        <p:nvPicPr>
          <p:cNvPr id="15" name="Picture Placeholder 44">
            <a:extLst>
              <a:ext uri="{FF2B5EF4-FFF2-40B4-BE49-F238E27FC236}">
                <a16:creationId xmlns:a16="http://schemas.microsoft.com/office/drawing/2014/main" id="{459213AF-43C8-73F4-BB0B-C6AEAFF78FD0}"/>
              </a:ext>
            </a:extLst>
          </p:cNvPr>
          <p:cNvPicPr>
            <a:picLocks noChangeAspect="1"/>
          </p:cNvPicPr>
          <p:nvPr/>
        </p:nvPicPr>
        <p:blipFill>
          <a:blip r:embed="rId3"/>
          <a:srcRect l="22671" r="22671"/>
          <a:stretch>
            <a:fillRect/>
          </a:stretch>
        </p:blipFill>
        <p:spPr>
          <a:xfrm>
            <a:off x="10125353" y="126995"/>
            <a:ext cx="1887538" cy="2144713"/>
          </a:xfrm>
          <a:prstGeom prst="rect">
            <a:avLst/>
          </a:prstGeom>
        </p:spPr>
      </p:pic>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83226CA5-BC59-7A1F-DDEC-BB2E06667583}"/>
              </a:ext>
            </a:extLst>
          </p:cNvPr>
          <p:cNvSpPr>
            <a:spLocks noGrp="1"/>
          </p:cNvSpPr>
          <p:nvPr>
            <p:ph type="body" sz="quarter" idx="32"/>
          </p:nvPr>
        </p:nvSpPr>
        <p:spPr>
          <a:xfrm>
            <a:off x="1375528" y="1591218"/>
            <a:ext cx="2659144" cy="1679884"/>
          </a:xfrm>
        </p:spPr>
        <p:txBody>
          <a:bodyPr/>
          <a:lstStyle/>
          <a:p>
            <a:pPr marL="285750" indent="-285750" algn="l">
              <a:buFont typeface="Wingdings" panose="05000000000000000000" pitchFamily="2" charset="2"/>
              <a:buChar char="§"/>
            </a:pPr>
            <a:r>
              <a:rPr lang="en-IN" dirty="0"/>
              <a:t>Accuracy  :  99.45 %</a:t>
            </a:r>
          </a:p>
          <a:p>
            <a:pPr algn="l"/>
            <a:endParaRPr lang="en-IN" dirty="0"/>
          </a:p>
          <a:p>
            <a:pPr marL="285750" indent="-285750" algn="l">
              <a:buFont typeface="Wingdings" panose="05000000000000000000" pitchFamily="2" charset="2"/>
              <a:buChar char="§"/>
            </a:pPr>
            <a:r>
              <a:rPr lang="en-IN" dirty="0"/>
              <a:t>Execution time 100 ms.</a:t>
            </a:r>
          </a:p>
          <a:p>
            <a:pPr marL="285750" indent="-285750" algn="l">
              <a:buFont typeface="Wingdings" panose="05000000000000000000" pitchFamily="2" charset="2"/>
              <a:buChar char="§"/>
            </a:pPr>
            <a:r>
              <a:rPr lang="en-IN" dirty="0"/>
              <a:t>Number of neighbours  : 3</a:t>
            </a:r>
          </a:p>
        </p:txBody>
      </p:sp>
      <p:sp>
        <p:nvSpPr>
          <p:cNvPr id="59" name="Text Placeholder 58">
            <a:extLst>
              <a:ext uri="{FF2B5EF4-FFF2-40B4-BE49-F238E27FC236}">
                <a16:creationId xmlns:a16="http://schemas.microsoft.com/office/drawing/2014/main" id="{DA70956E-EEA9-406F-C2CB-DB430FDCB57A}"/>
              </a:ext>
            </a:extLst>
          </p:cNvPr>
          <p:cNvSpPr>
            <a:spLocks noGrp="1"/>
          </p:cNvSpPr>
          <p:nvPr>
            <p:ph type="body" sz="quarter" idx="50"/>
          </p:nvPr>
        </p:nvSpPr>
        <p:spPr>
          <a:xfrm>
            <a:off x="6495068" y="1587679"/>
            <a:ext cx="2991659" cy="1679884"/>
          </a:xfrm>
        </p:spPr>
        <p:txBody>
          <a:bodyPr/>
          <a:lstStyle/>
          <a:p>
            <a:pPr marL="285750" indent="-285750" algn="l">
              <a:buFont typeface="Wingdings" panose="05000000000000000000" pitchFamily="2" charset="2"/>
              <a:buChar char="§"/>
            </a:pPr>
            <a:r>
              <a:rPr lang="en-IN" dirty="0"/>
              <a:t>Accuracy : 99.56 %</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Execution Time : 0.0 sec.</a:t>
            </a:r>
          </a:p>
          <a:p>
            <a:pPr marL="285750" indent="-285750" algn="l">
              <a:buFont typeface="Wingdings" panose="05000000000000000000" pitchFamily="2" charset="2"/>
              <a:buChar char="§"/>
            </a:pPr>
            <a:r>
              <a:rPr lang="en-IN" dirty="0"/>
              <a:t>No of Estimators : 20</a:t>
            </a:r>
          </a:p>
        </p:txBody>
      </p:sp>
      <p:sp>
        <p:nvSpPr>
          <p:cNvPr id="52" name="Text Placeholder 2">
            <a:extLst>
              <a:ext uri="{FF2B5EF4-FFF2-40B4-BE49-F238E27FC236}">
                <a16:creationId xmlns:a16="http://schemas.microsoft.com/office/drawing/2014/main" id="{07943C24-DB64-B448-4A78-80D963E9F799}"/>
              </a:ext>
            </a:extLst>
          </p:cNvPr>
          <p:cNvSpPr>
            <a:spLocks noGrp="1"/>
          </p:cNvSpPr>
          <p:nvPr>
            <p:ph type="body" sz="quarter" idx="27"/>
          </p:nvPr>
        </p:nvSpPr>
        <p:spPr>
          <a:xfrm>
            <a:off x="1375528" y="728537"/>
            <a:ext cx="2659144" cy="866219"/>
          </a:xfrm>
        </p:spPr>
        <p:txBody>
          <a:bodyPr/>
          <a:lstStyle/>
          <a:p>
            <a:r>
              <a:rPr lang="en-IN" dirty="0">
                <a:latin typeface="Söhne"/>
              </a:rPr>
              <a:t>K – Nearest Neighbours (KNN)</a:t>
            </a:r>
          </a:p>
        </p:txBody>
      </p:sp>
      <p:sp>
        <p:nvSpPr>
          <p:cNvPr id="55" name="Text Placeholder 54">
            <a:extLst>
              <a:ext uri="{FF2B5EF4-FFF2-40B4-BE49-F238E27FC236}">
                <a16:creationId xmlns:a16="http://schemas.microsoft.com/office/drawing/2014/main" id="{49795B21-E678-9315-2065-74679AECEC14}"/>
              </a:ext>
            </a:extLst>
          </p:cNvPr>
          <p:cNvSpPr>
            <a:spLocks noGrp="1"/>
          </p:cNvSpPr>
          <p:nvPr>
            <p:ph type="body" sz="quarter" idx="46"/>
          </p:nvPr>
        </p:nvSpPr>
        <p:spPr>
          <a:xfrm>
            <a:off x="6495843" y="724999"/>
            <a:ext cx="2988759" cy="866219"/>
          </a:xfrm>
        </p:spPr>
        <p:txBody>
          <a:bodyPr/>
          <a:lstStyle/>
          <a:p>
            <a:r>
              <a:rPr lang="en-IN" dirty="0"/>
              <a:t>XG Boost</a:t>
            </a:r>
          </a:p>
        </p:txBody>
      </p:sp>
      <p:pic>
        <p:nvPicPr>
          <p:cNvPr id="66" name="Picture 65">
            <a:extLst>
              <a:ext uri="{FF2B5EF4-FFF2-40B4-BE49-F238E27FC236}">
                <a16:creationId xmlns:a16="http://schemas.microsoft.com/office/drawing/2014/main" id="{C1F661DC-CF38-55E5-50B4-BAC7CF021CBA}"/>
              </a:ext>
            </a:extLst>
          </p:cNvPr>
          <p:cNvPicPr>
            <a:picLocks noChangeAspect="1"/>
          </p:cNvPicPr>
          <p:nvPr/>
        </p:nvPicPr>
        <p:blipFill>
          <a:blip r:embed="rId2"/>
          <a:stretch>
            <a:fillRect/>
          </a:stretch>
        </p:blipFill>
        <p:spPr>
          <a:xfrm>
            <a:off x="6420606" y="3664861"/>
            <a:ext cx="4290432" cy="2865368"/>
          </a:xfrm>
          <a:prstGeom prst="rect">
            <a:avLst/>
          </a:prstGeom>
        </p:spPr>
      </p:pic>
      <p:pic>
        <p:nvPicPr>
          <p:cNvPr id="70" name="Picture 69">
            <a:extLst>
              <a:ext uri="{FF2B5EF4-FFF2-40B4-BE49-F238E27FC236}">
                <a16:creationId xmlns:a16="http://schemas.microsoft.com/office/drawing/2014/main" id="{2D0F4AC6-DF74-3468-CA5C-D9CF1312CC95}"/>
              </a:ext>
            </a:extLst>
          </p:cNvPr>
          <p:cNvPicPr>
            <a:picLocks noChangeAspect="1"/>
          </p:cNvPicPr>
          <p:nvPr/>
        </p:nvPicPr>
        <p:blipFill>
          <a:blip r:embed="rId3"/>
          <a:stretch>
            <a:fillRect/>
          </a:stretch>
        </p:blipFill>
        <p:spPr>
          <a:xfrm>
            <a:off x="1042352" y="3664860"/>
            <a:ext cx="4222303" cy="2865369"/>
          </a:xfrm>
          <a:prstGeom prst="rect">
            <a:avLst/>
          </a:prstGeom>
        </p:spPr>
      </p:pic>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417970" y="296417"/>
            <a:ext cx="3923993" cy="587964"/>
          </a:xfrm>
        </p:spPr>
        <p:txBody>
          <a:bodyPr/>
          <a:lstStyle/>
          <a:p>
            <a:r>
              <a:rPr lang="en-US" sz="3600" dirty="0"/>
              <a:t>Comparative Study</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pic>
        <p:nvPicPr>
          <p:cNvPr id="12" name="Picture 11">
            <a:extLst>
              <a:ext uri="{FF2B5EF4-FFF2-40B4-BE49-F238E27FC236}">
                <a16:creationId xmlns:a16="http://schemas.microsoft.com/office/drawing/2014/main" id="{B5CC7CB2-CF63-DD1A-DB60-EA34158CE38D}"/>
              </a:ext>
            </a:extLst>
          </p:cNvPr>
          <p:cNvPicPr>
            <a:picLocks noChangeAspect="1"/>
          </p:cNvPicPr>
          <p:nvPr/>
        </p:nvPicPr>
        <p:blipFill>
          <a:blip r:embed="rId3"/>
          <a:stretch>
            <a:fillRect/>
          </a:stretch>
        </p:blipFill>
        <p:spPr>
          <a:xfrm>
            <a:off x="4483800" y="1350145"/>
            <a:ext cx="6812870" cy="3856054"/>
          </a:xfrm>
          <a:prstGeom prst="rect">
            <a:avLst/>
          </a:prstGeom>
        </p:spPr>
      </p:pic>
      <p:sp>
        <p:nvSpPr>
          <p:cNvPr id="13" name="TextBox 12">
            <a:extLst>
              <a:ext uri="{FF2B5EF4-FFF2-40B4-BE49-F238E27FC236}">
                <a16:creationId xmlns:a16="http://schemas.microsoft.com/office/drawing/2014/main" id="{519DFD29-2FED-F13C-8F53-CA6924B03D55}"/>
              </a:ext>
            </a:extLst>
          </p:cNvPr>
          <p:cNvSpPr txBox="1"/>
          <p:nvPr/>
        </p:nvSpPr>
        <p:spPr>
          <a:xfrm>
            <a:off x="5417969" y="5671963"/>
            <a:ext cx="5290879" cy="369332"/>
          </a:xfrm>
          <a:prstGeom prst="rect">
            <a:avLst/>
          </a:prstGeom>
        </p:spPr>
        <p:txBody>
          <a:bodyPr wrap="square" rtlCol="0">
            <a:spAutoFit/>
          </a:bodyPr>
          <a:lstStyle/>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Performance Comparison Of ML algorithms</a:t>
            </a:r>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76421" y="330279"/>
            <a:ext cx="3994173" cy="2277580"/>
          </a:xfrm>
        </p:spPr>
        <p:txBody>
          <a:bodyPr/>
          <a:lstStyle/>
          <a:p>
            <a:r>
              <a:rPr lang="en-US" sz="3600" dirty="0"/>
              <a:t>Conclusion</a:t>
            </a:r>
          </a:p>
        </p:txBody>
      </p:sp>
      <p:sp>
        <p:nvSpPr>
          <p:cNvPr id="27" name="TextBox 26">
            <a:extLst>
              <a:ext uri="{FF2B5EF4-FFF2-40B4-BE49-F238E27FC236}">
                <a16:creationId xmlns:a16="http://schemas.microsoft.com/office/drawing/2014/main" id="{06CE01F6-E2ED-DA00-15FA-8468BF22BADC}"/>
              </a:ext>
            </a:extLst>
          </p:cNvPr>
          <p:cNvSpPr txBox="1"/>
          <p:nvPr/>
        </p:nvSpPr>
        <p:spPr>
          <a:xfrm>
            <a:off x="4498944" y="943212"/>
            <a:ext cx="6094428" cy="4708981"/>
          </a:xfrm>
          <a:prstGeom prst="rect">
            <a:avLst/>
          </a:prstGeom>
          <a:noFill/>
        </p:spPr>
        <p:txBody>
          <a:bodyPr wrap="square">
            <a:spAutoFit/>
          </a:bodyPr>
          <a:lstStyle/>
          <a:p>
            <a:pPr marL="285750" indent="-285750">
              <a:buFont typeface="Wingdings" panose="05000000000000000000" pitchFamily="2" charset="2"/>
              <a:buChar char="§"/>
            </a:pPr>
            <a:r>
              <a:rPr lang="en-US" sz="2000" dirty="0">
                <a:solidFill>
                  <a:schemeClr val="bg1"/>
                </a:solidFill>
              </a:rPr>
              <a:t>The Proposed ML based solution is an efficient way for hardware Trojan Detection and classification technique via area and power features for GLN phase in IC’s.</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The Highest accuracy obtained is from the GBC (Gradient Boosting Classifier) which resulted in nearly about 99.7% of the accuracy.</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Also the best F1-score is also by the GBC which is nearly about 99.5 %.</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Hardware Trojans problem solved with the AI can get up to great level of accuracy.</a:t>
            </a:r>
          </a:p>
          <a:p>
            <a:endParaRPr lang="en-US" sz="2000" dirty="0">
              <a:solidFill>
                <a:schemeClr val="bg1"/>
              </a:solidFill>
            </a:endParaRPr>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97583" y="529148"/>
            <a:ext cx="5618376" cy="602068"/>
          </a:xfrm>
        </p:spPr>
        <p:txBody>
          <a:bodyPr/>
          <a:lstStyle/>
          <a:p>
            <a:r>
              <a:rPr lang="en-US" sz="3600" dirty="0"/>
              <a:t>Future Improvements</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TextBox 4">
            <a:extLst>
              <a:ext uri="{FF2B5EF4-FFF2-40B4-BE49-F238E27FC236}">
                <a16:creationId xmlns:a16="http://schemas.microsoft.com/office/drawing/2014/main" id="{301D4F4B-F1D7-D6A7-BCDF-EAFD1382C016}"/>
              </a:ext>
            </a:extLst>
          </p:cNvPr>
          <p:cNvSpPr txBox="1"/>
          <p:nvPr/>
        </p:nvSpPr>
        <p:spPr>
          <a:xfrm>
            <a:off x="518123" y="2017337"/>
            <a:ext cx="4637988" cy="2585323"/>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
            </a:pPr>
            <a:r>
              <a:rPr lang="en-IN" dirty="0">
                <a:solidFill>
                  <a:prstClr val="white"/>
                </a:solidFill>
                <a:ea typeface="微软雅黑"/>
                <a:cs typeface="Posterama" panose="020B0504020200020000" pitchFamily="34" charset="0"/>
              </a:rPr>
              <a:t>Ability to predict the Circuit which is infected with the Trojan.</a:t>
            </a:r>
          </a:p>
          <a:p>
            <a:pPr marL="285750" indent="-285750">
              <a:lnSpc>
                <a:spcPct val="100000"/>
              </a:lnSpc>
              <a:spcBef>
                <a:spcPts val="0"/>
              </a:spcBef>
              <a:buFont typeface="Wingdings" panose="05000000000000000000" pitchFamily="2" charset="2"/>
              <a:buChar char="§"/>
            </a:pPr>
            <a:endParaRPr lang="en-IN" dirty="0">
              <a:solidFill>
                <a:prstClr val="white"/>
              </a:solidFill>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dirty="0">
                <a:solidFill>
                  <a:prstClr val="white"/>
                </a:solidFill>
                <a:ea typeface="微软雅黑"/>
                <a:cs typeface="Posterama" panose="020B0504020200020000" pitchFamily="34" charset="0"/>
              </a:rPr>
              <a:t>Working with the Real Time data input streams.</a:t>
            </a:r>
          </a:p>
          <a:p>
            <a:pPr marL="285750" indent="-285750">
              <a:lnSpc>
                <a:spcPct val="100000"/>
              </a:lnSpc>
              <a:spcBef>
                <a:spcPts val="0"/>
              </a:spcBef>
              <a:buFont typeface="Wingdings" panose="05000000000000000000" pitchFamily="2" charset="2"/>
              <a:buChar char="§"/>
            </a:pPr>
            <a:endParaRPr lang="en-IN" dirty="0">
              <a:solidFill>
                <a:prstClr val="white"/>
              </a:solidFill>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dirty="0">
                <a:solidFill>
                  <a:prstClr val="white"/>
                </a:solidFill>
                <a:ea typeface="微软雅黑"/>
                <a:cs typeface="Posterama" panose="020B0504020200020000" pitchFamily="34" charset="0"/>
              </a:rPr>
              <a:t>Last one is to improve the diversify and increase the sample size that is the size of dataset to improve the quality of solution.</a:t>
            </a:r>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8785782" y="5788058"/>
            <a:ext cx="3176835" cy="480767"/>
          </a:xfrm>
        </p:spPr>
        <p:txBody>
          <a:bodyPr/>
          <a:lstStyle/>
          <a:p>
            <a:r>
              <a:rPr lang="en-US" dirty="0"/>
              <a:t> -- Suyash Bansal (B20CS076)</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Introduction </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Problem Statement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 Multiple approaches towards problem</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ML Based Approach</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Dataset </a:t>
            </a:r>
          </a:p>
        </p:txBody>
      </p:sp>
      <p:sp>
        <p:nvSpPr>
          <p:cNvPr id="2" name="Text Placeholder 15">
            <a:extLst>
              <a:ext uri="{FF2B5EF4-FFF2-40B4-BE49-F238E27FC236}">
                <a16:creationId xmlns:a16="http://schemas.microsoft.com/office/drawing/2014/main" id="{6C7E5EAF-CC60-9677-D5DD-6DDEEF0F838C}"/>
              </a:ext>
            </a:extLst>
          </p:cNvPr>
          <p:cNvSpPr txBox="1">
            <a:spLocks/>
          </p:cNvSpPr>
          <p:nvPr/>
        </p:nvSpPr>
        <p:spPr>
          <a:xfrm>
            <a:off x="5235813" y="2852993"/>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 name="Text Placeholder 15">
            <a:extLst>
              <a:ext uri="{FF2B5EF4-FFF2-40B4-BE49-F238E27FC236}">
                <a16:creationId xmlns:a16="http://schemas.microsoft.com/office/drawing/2014/main" id="{8D0B9147-45E8-9AC9-3AE7-63D01AE8F342}"/>
              </a:ext>
            </a:extLst>
          </p:cNvPr>
          <p:cNvSpPr txBox="1">
            <a:spLocks/>
          </p:cNvSpPr>
          <p:nvPr/>
        </p:nvSpPr>
        <p:spPr>
          <a:xfrm>
            <a:off x="5235813" y="2826795"/>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ML algorithms applied</a:t>
            </a:r>
          </a:p>
        </p:txBody>
      </p:sp>
      <p:sp>
        <p:nvSpPr>
          <p:cNvPr id="4" name="Text Placeholder 15">
            <a:extLst>
              <a:ext uri="{FF2B5EF4-FFF2-40B4-BE49-F238E27FC236}">
                <a16:creationId xmlns:a16="http://schemas.microsoft.com/office/drawing/2014/main" id="{366C9F75-84B2-5328-15C2-C856E068C2C3}"/>
              </a:ext>
            </a:extLst>
          </p:cNvPr>
          <p:cNvSpPr txBox="1">
            <a:spLocks/>
          </p:cNvSpPr>
          <p:nvPr/>
        </p:nvSpPr>
        <p:spPr>
          <a:xfrm>
            <a:off x="6274027" y="4631270"/>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5" name="Text Placeholder 15">
            <a:extLst>
              <a:ext uri="{FF2B5EF4-FFF2-40B4-BE49-F238E27FC236}">
                <a16:creationId xmlns:a16="http://schemas.microsoft.com/office/drawing/2014/main" id="{AB921D91-D8CA-BA9F-E045-9D30FBD19211}"/>
              </a:ext>
            </a:extLst>
          </p:cNvPr>
          <p:cNvSpPr txBox="1">
            <a:spLocks/>
          </p:cNvSpPr>
          <p:nvPr/>
        </p:nvSpPr>
        <p:spPr>
          <a:xfrm>
            <a:off x="10460441" y="4725985"/>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Precautions</a:t>
            </a:r>
          </a:p>
        </p:txBody>
      </p:sp>
      <p:sp>
        <p:nvSpPr>
          <p:cNvPr id="6" name="Text Placeholder 15">
            <a:extLst>
              <a:ext uri="{FF2B5EF4-FFF2-40B4-BE49-F238E27FC236}">
                <a16:creationId xmlns:a16="http://schemas.microsoft.com/office/drawing/2014/main" id="{3A003A1A-74D0-E1EC-C9EE-018EBECD74F5}"/>
              </a:ext>
            </a:extLst>
          </p:cNvPr>
          <p:cNvSpPr txBox="1">
            <a:spLocks/>
          </p:cNvSpPr>
          <p:nvPr/>
        </p:nvSpPr>
        <p:spPr>
          <a:xfrm>
            <a:off x="8367234" y="1080466"/>
            <a:ext cx="1913128" cy="111136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Trojan Insertion</a:t>
            </a:r>
          </a:p>
          <a:p>
            <a:r>
              <a:rPr lang="en-US" dirty="0"/>
              <a:t>Analysis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91327" y="306373"/>
            <a:ext cx="5117162" cy="1325563"/>
          </a:xfrm>
        </p:spPr>
        <p:txBody>
          <a:bodyPr/>
          <a:lstStyle/>
          <a:p>
            <a:r>
              <a:rPr lang="en-US" altLang="zh-CN" dirty="0"/>
              <a:t>Problem Statement</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91327" y="1908403"/>
            <a:ext cx="4873132" cy="3606278"/>
          </a:xfrm>
        </p:spPr>
        <p:txBody>
          <a:bodyPr/>
          <a:lstStyle/>
          <a:p>
            <a:pPr marL="285750" indent="-285750">
              <a:buFont typeface="Wingdings" panose="05000000000000000000" pitchFamily="2" charset="2"/>
              <a:buChar char="§"/>
            </a:pPr>
            <a:r>
              <a:rPr lang="en-US" sz="1800" dirty="0"/>
              <a:t>Trojans are a serious concern for the hardwares. These trojans are the malicious software which are  responsible for leaking data from the hardwares through a covert channels which leads to exposure of private data.</a:t>
            </a:r>
          </a:p>
          <a:p>
            <a:pPr marL="285750" indent="-285750">
              <a:buFont typeface="Wingdings" panose="05000000000000000000" pitchFamily="2" charset="2"/>
              <a:buChar char="§"/>
            </a:pPr>
            <a:r>
              <a:rPr lang="en-US" sz="1800" dirty="0"/>
              <a:t>Trojans consume extra amount of energy while running which leads to over power usage.</a:t>
            </a:r>
          </a:p>
          <a:p>
            <a:pPr marL="285750" indent="-285750">
              <a:buFont typeface="Wingdings" panose="05000000000000000000" pitchFamily="2" charset="2"/>
              <a:buChar char="§"/>
            </a:pPr>
            <a:r>
              <a:rPr lang="en-US" sz="1800" dirty="0"/>
              <a:t> Due to trojans running in the backend they are responsible for consuming extra time which reduces efficiency of the hardware.</a:t>
            </a:r>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7047928" y="263951"/>
            <a:ext cx="2614546" cy="1536569"/>
          </a:xfrm>
        </p:spPr>
        <p:txBody>
          <a:bodyPr/>
          <a:lstStyle/>
          <a:p>
            <a:r>
              <a:rPr lang="en-US" sz="4000" dirty="0"/>
              <a:t>Motivation</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921074" y="795184"/>
            <a:ext cx="4333187" cy="4966492"/>
          </a:xfrm>
          <a:blipFill>
            <a:blip r:embed="rId3"/>
            <a:stretch>
              <a:fillRect/>
            </a:stretch>
          </a:blipFill>
        </p:spPr>
      </p:pic>
      <p:sp>
        <p:nvSpPr>
          <p:cNvPr id="8" name="TextBox 7">
            <a:extLst>
              <a:ext uri="{FF2B5EF4-FFF2-40B4-BE49-F238E27FC236}">
                <a16:creationId xmlns:a16="http://schemas.microsoft.com/office/drawing/2014/main" id="{3167D339-50B6-23B1-EE17-2C9BEEED3BDC}"/>
              </a:ext>
            </a:extLst>
          </p:cNvPr>
          <p:cNvSpPr txBox="1"/>
          <p:nvPr/>
        </p:nvSpPr>
        <p:spPr>
          <a:xfrm>
            <a:off x="6096000" y="1800520"/>
            <a:ext cx="5366994" cy="3554819"/>
          </a:xfrm>
          <a:prstGeom prst="rect">
            <a:avLst/>
          </a:prstGeom>
        </p:spPr>
        <p:txBody>
          <a:bodyPr wrap="square" rtlCol="0">
            <a:spAutoFit/>
          </a:bodyPr>
          <a:lstStyle/>
          <a:p>
            <a:pPr>
              <a:lnSpc>
                <a:spcPct val="100000"/>
              </a:lnSpc>
              <a:spcBef>
                <a:spcPts val="0"/>
              </a:spcBef>
            </a:pPr>
            <a:endParaRPr lang="en-US" sz="1500" b="0" i="0" u="none" strike="noStrike" baseline="0" dirty="0">
              <a:solidFill>
                <a:schemeClr val="bg1"/>
              </a:solidFill>
              <a:latin typeface="Posterama" panose="020B0504020200020000" pitchFamily="34" charset="0"/>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US" sz="1500" dirty="0">
                <a:solidFill>
                  <a:schemeClr val="bg1"/>
                </a:solidFill>
                <a:latin typeface="Posterama" panose="020B0504020200020000" pitchFamily="34" charset="0"/>
                <a:cs typeface="Posterama" panose="020B0504020200020000" pitchFamily="34" charset="0"/>
              </a:rPr>
              <a:t>D</a:t>
            </a:r>
            <a:r>
              <a:rPr lang="en-US" sz="1500" b="0" i="0" u="none" strike="noStrike" baseline="0" dirty="0">
                <a:solidFill>
                  <a:schemeClr val="bg1"/>
                </a:solidFill>
                <a:latin typeface="Posterama" panose="020B0504020200020000" pitchFamily="34" charset="0"/>
                <a:cs typeface="Posterama" panose="020B0504020200020000" pitchFamily="34" charset="0"/>
              </a:rPr>
              <a:t>esign companies are not able to manufacture their own circuits. In order to overcome this obstacle, they outsource the design and more frequently the fabrication of their ICs to manufacturing companies, thus risking potential security issues. Apart from this, Intellectual Property (IP) cores are obtained from various third-party suppliers so as to produce modern and complex ICs with the scope of making security issues even more sensitive. </a:t>
            </a:r>
          </a:p>
          <a:p>
            <a:pPr marL="285750" indent="-285750">
              <a:lnSpc>
                <a:spcPct val="100000"/>
              </a:lnSpc>
              <a:spcBef>
                <a:spcPts val="0"/>
              </a:spcBef>
              <a:buFont typeface="Wingdings" panose="05000000000000000000" pitchFamily="2" charset="2"/>
              <a:buChar char="§"/>
            </a:pPr>
            <a:endParaRPr lang="en-US" sz="1500" dirty="0">
              <a:solidFill>
                <a:schemeClr val="bg1"/>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sz="1500" dirty="0">
                <a:solidFill>
                  <a:schemeClr val="bg1"/>
                </a:solidFill>
                <a:latin typeface="Posterama" panose="020B0504020200020000" pitchFamily="34" charset="0"/>
                <a:ea typeface="微软雅黑"/>
                <a:cs typeface="Posterama" panose="020B0504020200020000" pitchFamily="34" charset="0"/>
              </a:rPr>
              <a:t>These potential security issues have not only technical impacts but also social impacts so these are needed to be treated as soon as possible and reduce the potential security issue.</a:t>
            </a:r>
          </a:p>
        </p:txBody>
      </p:sp>
      <p:pic>
        <p:nvPicPr>
          <p:cNvPr id="9" name="Shape 31">
            <a:extLst>
              <a:ext uri="{FF2B5EF4-FFF2-40B4-BE49-F238E27FC236}">
                <a16:creationId xmlns:a16="http://schemas.microsoft.com/office/drawing/2014/main" id="{94F7EE46-F00E-87D4-7129-CFDEE533599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1819646" y="1740553"/>
            <a:ext cx="2536041" cy="3075753"/>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11" name="AutoShape 6" descr="40 Best Motivational Quotes For Your Employees | Empuls">
            <a:extLst>
              <a:ext uri="{FF2B5EF4-FFF2-40B4-BE49-F238E27FC236}">
                <a16:creationId xmlns:a16="http://schemas.microsoft.com/office/drawing/2014/main" id="{C9FF1DC7-8E68-AF36-7015-44E9613A43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5">
            <a:extLst>
              <a:ext uri="{FF2B5EF4-FFF2-40B4-BE49-F238E27FC236}">
                <a16:creationId xmlns:a16="http://schemas.microsoft.com/office/drawing/2014/main" id="{9B889804-7F68-F54F-EBA0-4C1B9E2E8FC4}"/>
              </a:ext>
            </a:extLst>
          </p:cNvPr>
          <p:cNvSpPr>
            <a:spLocks noGrp="1"/>
          </p:cNvSpPr>
          <p:nvPr>
            <p:ph type="title"/>
          </p:nvPr>
        </p:nvSpPr>
        <p:spPr>
          <a:xfrm>
            <a:off x="3145516" y="-28280"/>
            <a:ext cx="5900968" cy="1574276"/>
          </a:xfrm>
        </p:spPr>
        <p:txBody>
          <a:bodyPr/>
          <a:lstStyle/>
          <a:p>
            <a:r>
              <a:rPr lang="en-US" sz="4000" dirty="0"/>
              <a:t>Trojans Insertion Analysis</a:t>
            </a:r>
          </a:p>
        </p:txBody>
      </p:sp>
      <p:pic>
        <p:nvPicPr>
          <p:cNvPr id="9" name="Picture 8">
            <a:extLst>
              <a:ext uri="{FF2B5EF4-FFF2-40B4-BE49-F238E27FC236}">
                <a16:creationId xmlns:a16="http://schemas.microsoft.com/office/drawing/2014/main" id="{4F9A9AC4-C065-DF29-4A1E-0B96E017E932}"/>
              </a:ext>
            </a:extLst>
          </p:cNvPr>
          <p:cNvPicPr>
            <a:picLocks noChangeAspect="1"/>
          </p:cNvPicPr>
          <p:nvPr/>
        </p:nvPicPr>
        <p:blipFill>
          <a:blip r:embed="rId2"/>
          <a:stretch>
            <a:fillRect/>
          </a:stretch>
        </p:blipFill>
        <p:spPr>
          <a:xfrm>
            <a:off x="1128770" y="4543720"/>
            <a:ext cx="9442065" cy="2031477"/>
          </a:xfrm>
          <a:prstGeom prst="rect">
            <a:avLst/>
          </a:prstGeom>
        </p:spPr>
      </p:pic>
      <p:sp>
        <p:nvSpPr>
          <p:cNvPr id="11" name="TextBox 10">
            <a:extLst>
              <a:ext uri="{FF2B5EF4-FFF2-40B4-BE49-F238E27FC236}">
                <a16:creationId xmlns:a16="http://schemas.microsoft.com/office/drawing/2014/main" id="{8D8CC52D-CED2-D9B7-066D-CB484FE8467C}"/>
              </a:ext>
            </a:extLst>
          </p:cNvPr>
          <p:cNvSpPr txBox="1"/>
          <p:nvPr/>
        </p:nvSpPr>
        <p:spPr>
          <a:xfrm>
            <a:off x="631596" y="1493305"/>
            <a:ext cx="10246936" cy="2908489"/>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Hardware are manufactured in basically six steps in industries -:</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Register Transfer Level (RTL)</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Gate Level Netlist (GLN)</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Placement &amp; Routing (P &amp; R)</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Graphic Database System II (GDSII)</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Fabrication</a:t>
            </a:r>
          </a:p>
          <a:p>
            <a:pPr marL="1200150" lvl="2" indent="-285750">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Testing and Assembly</a:t>
            </a:r>
          </a:p>
          <a:p>
            <a:pPr>
              <a:lnSpc>
                <a:spcPct val="100000"/>
              </a:lnSpc>
              <a:spcBef>
                <a:spcPts val="0"/>
              </a:spcBef>
            </a:pPr>
            <a:endParaRPr lang="en-IN" sz="15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IC’s when fabricated are embedded with the malicious trojans which leaks the data through the covert channel like the AES encryption algorithm running on hardware may result in the leak of secret keys needed for the secure channel communication. </a:t>
            </a:r>
          </a:p>
          <a:p>
            <a:pPr marL="285750" indent="-285750">
              <a:lnSpc>
                <a:spcPct val="100000"/>
              </a:lnSpc>
              <a:spcBef>
                <a:spcPts val="0"/>
              </a:spcBef>
              <a:buFont typeface="Wingdings" panose="05000000000000000000" pitchFamily="2" charset="2"/>
              <a:buChar char="§"/>
            </a:pPr>
            <a:r>
              <a:rPr lang="en-IN" sz="1500" dirty="0">
                <a:solidFill>
                  <a:prstClr val="white"/>
                </a:solidFill>
                <a:latin typeface="Posterama" panose="020B0504020200020000" pitchFamily="34" charset="0"/>
                <a:ea typeface="微软雅黑"/>
                <a:cs typeface="Posterama" panose="020B0504020200020000" pitchFamily="34" charset="0"/>
              </a:rPr>
              <a:t>These Hardware Trojans (HT) are dormant until they are triggered via multiple activation mechanisms.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A8644B-9104-09E8-0B00-43208D3FCECD}"/>
              </a:ext>
            </a:extLst>
          </p:cNvPr>
          <p:cNvSpPr txBox="1"/>
          <p:nvPr/>
        </p:nvSpPr>
        <p:spPr>
          <a:xfrm>
            <a:off x="1344706" y="268941"/>
            <a:ext cx="9072281" cy="630942"/>
          </a:xfrm>
          <a:prstGeom prst="rect">
            <a:avLst/>
          </a:prstGeom>
        </p:spPr>
        <p:txBody>
          <a:bodyPr wrap="square" rtlCol="0">
            <a:spAutoFit/>
          </a:bodyPr>
          <a:lstStyle/>
          <a:p>
            <a:pPr marL="0" indent="0" algn="ctr">
              <a:lnSpc>
                <a:spcPct val="100000"/>
              </a:lnSpc>
              <a:spcBef>
                <a:spcPts val="0"/>
              </a:spcBef>
              <a:buFontTx/>
              <a:buNone/>
            </a:pPr>
            <a:r>
              <a:rPr lang="en-IN" sz="3500" b="1" dirty="0">
                <a:solidFill>
                  <a:prstClr val="white"/>
                </a:solidFill>
                <a:latin typeface="+mj-lt"/>
                <a:ea typeface="微软雅黑"/>
                <a:cs typeface="Posterama" panose="020B0504020200020000" pitchFamily="34" charset="0"/>
              </a:rPr>
              <a:t>Possible Approaches towards the Problem</a:t>
            </a:r>
          </a:p>
        </p:txBody>
      </p:sp>
      <p:sp>
        <p:nvSpPr>
          <p:cNvPr id="9" name="TextBox 8">
            <a:extLst>
              <a:ext uri="{FF2B5EF4-FFF2-40B4-BE49-F238E27FC236}">
                <a16:creationId xmlns:a16="http://schemas.microsoft.com/office/drawing/2014/main" id="{3A950234-E3DC-5F39-863B-D5E104F5B165}"/>
              </a:ext>
            </a:extLst>
          </p:cNvPr>
          <p:cNvSpPr txBox="1"/>
          <p:nvPr/>
        </p:nvSpPr>
        <p:spPr>
          <a:xfrm>
            <a:off x="519953" y="1335741"/>
            <a:ext cx="9897034" cy="144655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
            </a:pPr>
            <a:r>
              <a:rPr lang="en-IN" dirty="0">
                <a:solidFill>
                  <a:prstClr val="white"/>
                </a:solidFill>
                <a:latin typeface="Posterama" panose="020B0504020200020000" pitchFamily="34" charset="0"/>
                <a:ea typeface="微软雅黑"/>
                <a:cs typeface="Posterama" panose="020B0504020200020000" pitchFamily="34" charset="0"/>
              </a:rPr>
              <a:t>The possible solution approaches towards problem can be -:</a:t>
            </a:r>
          </a:p>
          <a:p>
            <a:pPr lvl="1"/>
            <a:endParaRPr lang="en-IN" dirty="0">
              <a:solidFill>
                <a:prstClr val="white"/>
              </a:solidFill>
              <a:latin typeface="Posterama" panose="020B0504020200020000" pitchFamily="34" charset="0"/>
              <a:ea typeface="微软雅黑"/>
              <a:cs typeface="Posterama" panose="020B0504020200020000" pitchFamily="34" charset="0"/>
            </a:endParaRPr>
          </a:p>
          <a:p>
            <a:pPr marL="742950" lvl="1" indent="-285750">
              <a:buFont typeface="Wingdings" panose="05000000000000000000" pitchFamily="2" charset="2"/>
              <a:buChar char="§"/>
            </a:pPr>
            <a:endParaRPr lang="en-US" dirty="0">
              <a:solidFill>
                <a:srgbClr val="D1D5DB"/>
              </a:solidFill>
              <a:latin typeface="Söhne"/>
              <a:ea typeface="微软雅黑"/>
              <a:cs typeface="Posterama" panose="020B0504020200020000" pitchFamily="34" charset="0"/>
            </a:endParaRPr>
          </a:p>
          <a:p>
            <a:pPr marL="742950" lvl="1" indent="-285750">
              <a:buFont typeface="Wingdings" panose="05000000000000000000" pitchFamily="2" charset="2"/>
              <a:buChar char="§"/>
            </a:pPr>
            <a:endParaRPr lang="en-US" sz="1600" b="0" i="0" dirty="0">
              <a:solidFill>
                <a:srgbClr val="D1D5DB"/>
              </a:solidFill>
              <a:effectLst/>
              <a:latin typeface="Söhne"/>
            </a:endParaRPr>
          </a:p>
          <a:p>
            <a:pPr marL="742950" lvl="1" indent="-285750">
              <a:buFont typeface="Wingdings" panose="05000000000000000000" pitchFamily="2" charset="2"/>
              <a:buChar char="§"/>
            </a:pPr>
            <a:endParaRPr lang="en-US" dirty="0">
              <a:solidFill>
                <a:srgbClr val="D1D5DB"/>
              </a:solidFill>
              <a:latin typeface="Söhne"/>
              <a:ea typeface="微软雅黑"/>
              <a:cs typeface="Posterama" panose="020B0504020200020000" pitchFamily="34" charset="0"/>
            </a:endParaRPr>
          </a:p>
        </p:txBody>
      </p:sp>
      <p:sp>
        <p:nvSpPr>
          <p:cNvPr id="27" name="Text Placeholder 26">
            <a:extLst>
              <a:ext uri="{FF2B5EF4-FFF2-40B4-BE49-F238E27FC236}">
                <a16:creationId xmlns:a16="http://schemas.microsoft.com/office/drawing/2014/main" id="{F8214390-0D59-80D7-41E6-65966EB5AE52}"/>
              </a:ext>
            </a:extLst>
          </p:cNvPr>
          <p:cNvSpPr>
            <a:spLocks noGrp="1"/>
          </p:cNvSpPr>
          <p:nvPr>
            <p:ph type="body" sz="quarter" idx="32"/>
          </p:nvPr>
        </p:nvSpPr>
        <p:spPr>
          <a:xfrm>
            <a:off x="838200" y="2929823"/>
            <a:ext cx="1865376" cy="3659236"/>
          </a:xfrm>
        </p:spPr>
        <p:txBody>
          <a:bodyPr/>
          <a:lstStyle/>
          <a:p>
            <a:r>
              <a:rPr lang="en-US" sz="1400" dirty="0">
                <a:solidFill>
                  <a:srgbClr val="D1D5DB"/>
                </a:solidFill>
                <a:latin typeface="Söhne"/>
                <a:ea typeface="微软雅黑"/>
                <a:cs typeface="Posterama" panose="020B0504020200020000" pitchFamily="34" charset="0"/>
              </a:rPr>
              <a:t>Un</a:t>
            </a:r>
            <a:r>
              <a:rPr lang="en-US" sz="1400" b="0" i="0" dirty="0">
                <a:solidFill>
                  <a:srgbClr val="D1D5DB"/>
                </a:solidFill>
                <a:effectLst/>
                <a:latin typeface="Söhne"/>
              </a:rPr>
              <a:t>derstand the potential threats and attack vectors associated with hardware Trojans. This involves analyzing the different stages of IC design, fabrication, and assembly where malicious modifications can occur.</a:t>
            </a:r>
          </a:p>
          <a:p>
            <a:endParaRPr lang="en-IN" dirty="0"/>
          </a:p>
          <a:p>
            <a:endParaRPr lang="en-IN" dirty="0"/>
          </a:p>
        </p:txBody>
      </p:sp>
      <p:sp>
        <p:nvSpPr>
          <p:cNvPr id="32" name="Text Placeholder 31">
            <a:extLst>
              <a:ext uri="{FF2B5EF4-FFF2-40B4-BE49-F238E27FC236}">
                <a16:creationId xmlns:a16="http://schemas.microsoft.com/office/drawing/2014/main" id="{4C72B059-C5B5-E98E-2224-4C7940313030}"/>
              </a:ext>
            </a:extLst>
          </p:cNvPr>
          <p:cNvSpPr>
            <a:spLocks noGrp="1"/>
          </p:cNvSpPr>
          <p:nvPr>
            <p:ph type="body" sz="quarter" idx="50"/>
          </p:nvPr>
        </p:nvSpPr>
        <p:spPr>
          <a:xfrm>
            <a:off x="3000303" y="2929822"/>
            <a:ext cx="1867186" cy="3659235"/>
          </a:xfrm>
        </p:spPr>
        <p:txBody>
          <a:bodyPr/>
          <a:lstStyle/>
          <a:p>
            <a:r>
              <a:rPr lang="en-US" sz="1400" b="0" i="0" dirty="0">
                <a:solidFill>
                  <a:srgbClr val="D1D5DB"/>
                </a:solidFill>
                <a:effectLst/>
                <a:latin typeface="Söhne"/>
              </a:rPr>
              <a:t>Use side-channel analysis techniques to detect anomalies in power consumption, electromagnetic radiation, or timing behavior of ICs. Hardware Trojans can cause variations in these parameters, which can be monitored and analyzed to identify potential malicious modifications.</a:t>
            </a:r>
          </a:p>
          <a:p>
            <a:endParaRPr lang="en-IN" dirty="0"/>
          </a:p>
        </p:txBody>
      </p:sp>
      <p:sp>
        <p:nvSpPr>
          <p:cNvPr id="33" name="Text Placeholder 32">
            <a:extLst>
              <a:ext uri="{FF2B5EF4-FFF2-40B4-BE49-F238E27FC236}">
                <a16:creationId xmlns:a16="http://schemas.microsoft.com/office/drawing/2014/main" id="{E01BE9BB-2210-F165-19FC-4FD1CF4B35A3}"/>
              </a:ext>
            </a:extLst>
          </p:cNvPr>
          <p:cNvSpPr>
            <a:spLocks noGrp="1"/>
          </p:cNvSpPr>
          <p:nvPr>
            <p:ph type="body" sz="quarter" idx="51"/>
          </p:nvPr>
        </p:nvSpPr>
        <p:spPr>
          <a:xfrm>
            <a:off x="5164216" y="2929823"/>
            <a:ext cx="1865376" cy="3659234"/>
          </a:xfrm>
        </p:spPr>
        <p:txBody>
          <a:bodyPr/>
          <a:lstStyle/>
          <a:p>
            <a:r>
              <a:rPr lang="en-US" sz="1400" b="0" i="0" dirty="0">
                <a:solidFill>
                  <a:srgbClr val="D1D5DB"/>
                </a:solidFill>
                <a:effectLst/>
                <a:latin typeface="Söhne"/>
              </a:rPr>
              <a:t>Reverse engineer the ICs to analyze their internal structure, functionality, and potential presence of hardware Trojans. Techniques like fault injection, circuit extraction, and invasive probing can be employed for this purpose.</a:t>
            </a:r>
          </a:p>
          <a:p>
            <a:endParaRPr lang="en-IN" sz="1400" dirty="0"/>
          </a:p>
        </p:txBody>
      </p:sp>
      <p:sp>
        <p:nvSpPr>
          <p:cNvPr id="34" name="Text Placeholder 33">
            <a:extLst>
              <a:ext uri="{FF2B5EF4-FFF2-40B4-BE49-F238E27FC236}">
                <a16:creationId xmlns:a16="http://schemas.microsoft.com/office/drawing/2014/main" id="{9F77EC23-25A2-2EAF-FED6-824D0ADB6618}"/>
              </a:ext>
            </a:extLst>
          </p:cNvPr>
          <p:cNvSpPr>
            <a:spLocks noGrp="1"/>
          </p:cNvSpPr>
          <p:nvPr>
            <p:ph type="body" sz="quarter" idx="52"/>
          </p:nvPr>
        </p:nvSpPr>
        <p:spPr>
          <a:xfrm>
            <a:off x="7326319" y="2929823"/>
            <a:ext cx="1865376" cy="3659234"/>
          </a:xfrm>
        </p:spPr>
        <p:txBody>
          <a:bodyPr/>
          <a:lstStyle/>
          <a:p>
            <a:r>
              <a:rPr lang="en-US" sz="1400" b="0" i="0" dirty="0">
                <a:solidFill>
                  <a:srgbClr val="D1D5DB"/>
                </a:solidFill>
                <a:effectLst/>
                <a:latin typeface="Söhne"/>
              </a:rPr>
              <a:t>Utilize machine learning algorithms to develop detection models capable of identifying patterns associated with hardware Trojans. Training datasets can include both known good and Trojan-infected ICs to enable accurate classification.</a:t>
            </a:r>
            <a:endParaRPr lang="en-US" sz="1400" dirty="0">
              <a:solidFill>
                <a:srgbClr val="D1D5DB"/>
              </a:solidFill>
              <a:latin typeface="Söhne"/>
              <a:ea typeface="微软雅黑"/>
              <a:cs typeface="Posterama" panose="020B0504020200020000" pitchFamily="34" charset="0"/>
            </a:endParaRPr>
          </a:p>
          <a:p>
            <a:endParaRPr lang="en-IN" sz="1400" dirty="0"/>
          </a:p>
          <a:p>
            <a:endParaRPr lang="en-IN" sz="1400" dirty="0"/>
          </a:p>
        </p:txBody>
      </p:sp>
      <p:sp>
        <p:nvSpPr>
          <p:cNvPr id="35" name="Text Placeholder 34">
            <a:extLst>
              <a:ext uri="{FF2B5EF4-FFF2-40B4-BE49-F238E27FC236}">
                <a16:creationId xmlns:a16="http://schemas.microsoft.com/office/drawing/2014/main" id="{4F0B44F2-2109-1EBA-8994-F032D8BC29CA}"/>
              </a:ext>
            </a:extLst>
          </p:cNvPr>
          <p:cNvSpPr>
            <a:spLocks noGrp="1"/>
          </p:cNvSpPr>
          <p:nvPr>
            <p:ph type="body" sz="quarter" idx="53"/>
          </p:nvPr>
        </p:nvSpPr>
        <p:spPr>
          <a:xfrm>
            <a:off x="9488424" y="2929823"/>
            <a:ext cx="1865376" cy="3659234"/>
          </a:xfrm>
        </p:spPr>
        <p:txBody>
          <a:bodyPr/>
          <a:lstStyle/>
          <a:p>
            <a:r>
              <a:rPr lang="en-US" b="0" i="0" dirty="0">
                <a:solidFill>
                  <a:srgbClr val="D1D5DB"/>
                </a:solidFill>
                <a:effectLst/>
                <a:latin typeface="Söhne"/>
              </a:rPr>
              <a:t>Perform physical inspections, such as microscopic analysis, X-ray imaging, or scanning electron microscopy, to detect any physical alterations or anomalies in the ICs.</a:t>
            </a:r>
            <a:endParaRPr lang="en-IN" dirty="0"/>
          </a:p>
          <a:p>
            <a:endParaRPr lang="en-IN" dirty="0"/>
          </a:p>
        </p:txBody>
      </p:sp>
      <p:sp>
        <p:nvSpPr>
          <p:cNvPr id="26" name="Text Placeholder 25">
            <a:extLst>
              <a:ext uri="{FF2B5EF4-FFF2-40B4-BE49-F238E27FC236}">
                <a16:creationId xmlns:a16="http://schemas.microsoft.com/office/drawing/2014/main" id="{A281D90F-B0F2-8DD4-4C6F-AA62465ED0ED}"/>
              </a:ext>
            </a:extLst>
          </p:cNvPr>
          <p:cNvSpPr>
            <a:spLocks noGrp="1"/>
          </p:cNvSpPr>
          <p:nvPr>
            <p:ph type="body" sz="quarter" idx="27"/>
          </p:nvPr>
        </p:nvSpPr>
        <p:spPr/>
        <p:txBody>
          <a:bodyPr/>
          <a:lstStyle/>
          <a:p>
            <a:r>
              <a:rPr lang="en-IN" b="1" dirty="0">
                <a:solidFill>
                  <a:prstClr val="white"/>
                </a:solidFill>
                <a:latin typeface="Söhne"/>
                <a:ea typeface="微软雅黑"/>
                <a:cs typeface="Posterama" panose="020B0504020200020000" pitchFamily="34" charset="0"/>
              </a:rPr>
              <a:t>Threat Modelling </a:t>
            </a:r>
            <a:endParaRPr lang="en-IN" dirty="0"/>
          </a:p>
        </p:txBody>
      </p:sp>
      <p:sp>
        <p:nvSpPr>
          <p:cNvPr id="28" name="Text Placeholder 27">
            <a:extLst>
              <a:ext uri="{FF2B5EF4-FFF2-40B4-BE49-F238E27FC236}">
                <a16:creationId xmlns:a16="http://schemas.microsoft.com/office/drawing/2014/main" id="{7BF76F09-F536-2316-BDC2-CA025AC14906}"/>
              </a:ext>
            </a:extLst>
          </p:cNvPr>
          <p:cNvSpPr>
            <a:spLocks noGrp="1"/>
          </p:cNvSpPr>
          <p:nvPr>
            <p:ph type="body" sz="quarter" idx="46"/>
          </p:nvPr>
        </p:nvSpPr>
        <p:spPr/>
        <p:txBody>
          <a:bodyPr/>
          <a:lstStyle/>
          <a:p>
            <a:r>
              <a:rPr lang="en-US" b="1" i="0" dirty="0">
                <a:solidFill>
                  <a:schemeClr val="bg1"/>
                </a:solidFill>
                <a:effectLst/>
                <a:latin typeface="Söhne"/>
              </a:rPr>
              <a:t>Side-channel analysis</a:t>
            </a:r>
            <a:endParaRPr lang="en-IN" dirty="0"/>
          </a:p>
        </p:txBody>
      </p:sp>
      <p:sp>
        <p:nvSpPr>
          <p:cNvPr id="29" name="Text Placeholder 28">
            <a:extLst>
              <a:ext uri="{FF2B5EF4-FFF2-40B4-BE49-F238E27FC236}">
                <a16:creationId xmlns:a16="http://schemas.microsoft.com/office/drawing/2014/main" id="{7E0DFF34-05FE-245B-D30E-2072FDB563F2}"/>
              </a:ext>
            </a:extLst>
          </p:cNvPr>
          <p:cNvSpPr>
            <a:spLocks noGrp="1"/>
          </p:cNvSpPr>
          <p:nvPr>
            <p:ph type="body" sz="quarter" idx="47"/>
          </p:nvPr>
        </p:nvSpPr>
        <p:spPr/>
        <p:txBody>
          <a:bodyPr/>
          <a:lstStyle/>
          <a:p>
            <a:r>
              <a:rPr lang="en-US" b="1" i="0" dirty="0">
                <a:solidFill>
                  <a:schemeClr val="bg1"/>
                </a:solidFill>
                <a:effectLst/>
                <a:latin typeface="Söhne"/>
              </a:rPr>
              <a:t>Reverse engineering</a:t>
            </a:r>
            <a:endParaRPr lang="en-IN" dirty="0"/>
          </a:p>
        </p:txBody>
      </p:sp>
      <p:sp>
        <p:nvSpPr>
          <p:cNvPr id="30" name="Text Placeholder 29">
            <a:extLst>
              <a:ext uri="{FF2B5EF4-FFF2-40B4-BE49-F238E27FC236}">
                <a16:creationId xmlns:a16="http://schemas.microsoft.com/office/drawing/2014/main" id="{9EF5223C-4210-A112-78E9-631DEB71A647}"/>
              </a:ext>
            </a:extLst>
          </p:cNvPr>
          <p:cNvSpPr>
            <a:spLocks noGrp="1"/>
          </p:cNvSpPr>
          <p:nvPr>
            <p:ph type="body" sz="quarter" idx="48"/>
          </p:nvPr>
        </p:nvSpPr>
        <p:spPr/>
        <p:txBody>
          <a:bodyPr/>
          <a:lstStyle/>
          <a:p>
            <a:r>
              <a:rPr lang="en-US" b="1" i="0" dirty="0">
                <a:solidFill>
                  <a:schemeClr val="bg1"/>
                </a:solidFill>
                <a:effectLst/>
                <a:latin typeface="Söhne"/>
              </a:rPr>
              <a:t>Machine learning-based approaches</a:t>
            </a:r>
            <a:endParaRPr lang="en-IN" dirty="0"/>
          </a:p>
        </p:txBody>
      </p:sp>
      <p:sp>
        <p:nvSpPr>
          <p:cNvPr id="31" name="Text Placeholder 30">
            <a:extLst>
              <a:ext uri="{FF2B5EF4-FFF2-40B4-BE49-F238E27FC236}">
                <a16:creationId xmlns:a16="http://schemas.microsoft.com/office/drawing/2014/main" id="{6FA5BFF1-E932-4838-BC82-29329262FF26}"/>
              </a:ext>
            </a:extLst>
          </p:cNvPr>
          <p:cNvSpPr>
            <a:spLocks noGrp="1"/>
          </p:cNvSpPr>
          <p:nvPr>
            <p:ph type="body" sz="quarter" idx="49"/>
          </p:nvPr>
        </p:nvSpPr>
        <p:spPr/>
        <p:txBody>
          <a:bodyPr/>
          <a:lstStyle/>
          <a:p>
            <a:r>
              <a:rPr lang="en-IN" b="1" i="0" dirty="0">
                <a:effectLst/>
                <a:latin typeface="Söhne"/>
              </a:rPr>
              <a:t>Physical inspection</a:t>
            </a:r>
            <a:endParaRPr lang="en-IN"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40F522-8137-0E3D-5C20-68215B793826}"/>
              </a:ext>
            </a:extLst>
          </p:cNvPr>
          <p:cNvSpPr txBox="1"/>
          <p:nvPr/>
        </p:nvSpPr>
        <p:spPr>
          <a:xfrm>
            <a:off x="4903694" y="277210"/>
            <a:ext cx="6642847" cy="1323439"/>
          </a:xfrm>
          <a:prstGeom prst="rect">
            <a:avLst/>
          </a:prstGeom>
        </p:spPr>
        <p:txBody>
          <a:bodyPr wrap="square" rtlCol="0">
            <a:spAutoFit/>
          </a:bodyPr>
          <a:lstStyle/>
          <a:p>
            <a:pPr marL="0" indent="0" algn="ctr">
              <a:lnSpc>
                <a:spcPct val="100000"/>
              </a:lnSpc>
              <a:spcBef>
                <a:spcPts val="0"/>
              </a:spcBef>
              <a:buFontTx/>
              <a:buNone/>
            </a:pPr>
            <a:r>
              <a:rPr lang="en-IN" sz="4000" b="1" dirty="0">
                <a:solidFill>
                  <a:prstClr val="white"/>
                </a:solidFill>
                <a:latin typeface="+mj-lt"/>
                <a:ea typeface="微软雅黑"/>
                <a:cs typeface="Posterama" panose="020B0504020200020000" pitchFamily="34" charset="0"/>
              </a:rPr>
              <a:t>Machine Learning Based Approach</a:t>
            </a:r>
          </a:p>
        </p:txBody>
      </p:sp>
      <p:sp>
        <p:nvSpPr>
          <p:cNvPr id="6" name="TextBox 5">
            <a:extLst>
              <a:ext uri="{FF2B5EF4-FFF2-40B4-BE49-F238E27FC236}">
                <a16:creationId xmlns:a16="http://schemas.microsoft.com/office/drawing/2014/main" id="{E433DF3E-5B4D-4232-2818-1F6D4FB4663F}"/>
              </a:ext>
            </a:extLst>
          </p:cNvPr>
          <p:cNvSpPr txBox="1"/>
          <p:nvPr/>
        </p:nvSpPr>
        <p:spPr>
          <a:xfrm>
            <a:off x="5477435" y="1954306"/>
            <a:ext cx="5423647" cy="4801314"/>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
            </a:pPr>
            <a:r>
              <a:rPr lang="en-IN" sz="1800" dirty="0">
                <a:solidFill>
                  <a:prstClr val="white"/>
                </a:solidFill>
                <a:latin typeface="Söhne"/>
                <a:ea typeface="微软雅黑"/>
                <a:cs typeface="Posterama" panose="020B0504020200020000" pitchFamily="34" charset="0"/>
              </a:rPr>
              <a:t>Machine Learning (ML) based solution to the problem of detection of hardware trojans is one of most formidable and practical approach towards the problem.</a:t>
            </a:r>
          </a:p>
          <a:p>
            <a:pPr marL="285750" indent="-285750">
              <a:lnSpc>
                <a:spcPct val="100000"/>
              </a:lnSpc>
              <a:spcBef>
                <a:spcPts val="0"/>
              </a:spcBef>
              <a:buFont typeface="Wingdings" panose="05000000000000000000" pitchFamily="2" charset="2"/>
              <a:buChar char="§"/>
            </a:pPr>
            <a:endParaRPr lang="en-IN" dirty="0">
              <a:solidFill>
                <a:prstClr val="white"/>
              </a:solidFill>
              <a:latin typeface="Söhne"/>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sz="1800" dirty="0">
                <a:solidFill>
                  <a:prstClr val="white"/>
                </a:solidFill>
                <a:latin typeface="Söhne"/>
                <a:ea typeface="微软雅黑"/>
                <a:cs typeface="Posterama" panose="020B0504020200020000" pitchFamily="34" charset="0"/>
              </a:rPr>
              <a:t>Other approaches are pretty time consuming and inefficient as compared to ML approach as in the ML approach machine is trained with th</a:t>
            </a:r>
            <a:r>
              <a:rPr lang="en-IN" dirty="0">
                <a:solidFill>
                  <a:prstClr val="white"/>
                </a:solidFill>
                <a:latin typeface="Söhne"/>
                <a:ea typeface="微软雅黑"/>
                <a:cs typeface="Posterama" panose="020B0504020200020000" pitchFamily="34" charset="0"/>
              </a:rPr>
              <a:t>e past data of the trojan affected as well trojan unaffected hardwares so whenever new data is fed into the machine it could easily guess whether that particular device is trojan affected or not. </a:t>
            </a:r>
          </a:p>
          <a:p>
            <a:pPr marL="285750" indent="-285750">
              <a:lnSpc>
                <a:spcPct val="100000"/>
              </a:lnSpc>
              <a:spcBef>
                <a:spcPts val="0"/>
              </a:spcBef>
              <a:buFont typeface="Wingdings" panose="05000000000000000000" pitchFamily="2" charset="2"/>
              <a:buChar char="§"/>
            </a:pPr>
            <a:endParaRPr lang="en-IN" sz="1800" dirty="0">
              <a:solidFill>
                <a:prstClr val="white"/>
              </a:solidFill>
              <a:latin typeface="Söhne"/>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dirty="0">
                <a:solidFill>
                  <a:prstClr val="white"/>
                </a:solidFill>
                <a:latin typeface="Söhne"/>
                <a:ea typeface="微软雅黑"/>
                <a:cs typeface="Posterama" panose="020B0504020200020000" pitchFamily="34" charset="0"/>
              </a:rPr>
              <a:t>ML Solution to the problem can be affective with the diverse dataset which contains all sorts of possible cases of the situation in the hardwares. </a:t>
            </a:r>
            <a:endParaRPr lang="en-IN" sz="1800" dirty="0">
              <a:solidFill>
                <a:prstClr val="white"/>
              </a:solidFill>
              <a:latin typeface="Söhne"/>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endParaRPr lang="en-IN" sz="1800" dirty="0">
              <a:solidFill>
                <a:prstClr val="white"/>
              </a:solidFill>
              <a:latin typeface="Söhne"/>
              <a:ea typeface="微软雅黑"/>
              <a:cs typeface="Posterama" panose="020B0504020200020000" pitchFamily="34" charset="0"/>
            </a:endParaRPr>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9E68D0AA-E294-C799-6BDB-C85E3080D24D}"/>
              </a:ext>
            </a:extLst>
          </p:cNvPr>
          <p:cNvSpPr txBox="1"/>
          <p:nvPr/>
        </p:nvSpPr>
        <p:spPr>
          <a:xfrm>
            <a:off x="1586754" y="120328"/>
            <a:ext cx="8139953" cy="707886"/>
          </a:xfrm>
          <a:prstGeom prst="rect">
            <a:avLst/>
          </a:prstGeom>
        </p:spPr>
        <p:txBody>
          <a:bodyPr wrap="square" rtlCol="0">
            <a:spAutoFit/>
          </a:bodyPr>
          <a:lstStyle/>
          <a:p>
            <a:pPr marL="0" indent="0" algn="ctr">
              <a:lnSpc>
                <a:spcPct val="100000"/>
              </a:lnSpc>
              <a:spcBef>
                <a:spcPts val="0"/>
              </a:spcBef>
              <a:buFontTx/>
              <a:buNone/>
            </a:pPr>
            <a:r>
              <a:rPr lang="en-IN" sz="4000" b="1" dirty="0">
                <a:solidFill>
                  <a:prstClr val="white"/>
                </a:solidFill>
                <a:latin typeface="+mj-lt"/>
                <a:ea typeface="微软雅黑"/>
                <a:cs typeface="Posterama" panose="020B0504020200020000" pitchFamily="34" charset="0"/>
              </a:rPr>
              <a:t>Dataset analysis</a:t>
            </a:r>
          </a:p>
        </p:txBody>
      </p:sp>
      <p:pic>
        <p:nvPicPr>
          <p:cNvPr id="83" name="Picture 82">
            <a:extLst>
              <a:ext uri="{FF2B5EF4-FFF2-40B4-BE49-F238E27FC236}">
                <a16:creationId xmlns:a16="http://schemas.microsoft.com/office/drawing/2014/main" id="{1BF90F54-64DC-B620-8F93-D769876E29CA}"/>
              </a:ext>
            </a:extLst>
          </p:cNvPr>
          <p:cNvPicPr>
            <a:picLocks noChangeAspect="1"/>
          </p:cNvPicPr>
          <p:nvPr/>
        </p:nvPicPr>
        <p:blipFill>
          <a:blip r:embed="rId3"/>
          <a:stretch>
            <a:fillRect/>
          </a:stretch>
        </p:blipFill>
        <p:spPr>
          <a:xfrm>
            <a:off x="5919657" y="1004048"/>
            <a:ext cx="5972530" cy="4541748"/>
          </a:xfrm>
          <a:prstGeom prst="rect">
            <a:avLst/>
          </a:prstGeom>
        </p:spPr>
      </p:pic>
      <p:sp>
        <p:nvSpPr>
          <p:cNvPr id="86" name="TextBox 85">
            <a:extLst>
              <a:ext uri="{FF2B5EF4-FFF2-40B4-BE49-F238E27FC236}">
                <a16:creationId xmlns:a16="http://schemas.microsoft.com/office/drawing/2014/main" id="{D033B55A-0889-005D-4581-45D2764913EF}"/>
              </a:ext>
            </a:extLst>
          </p:cNvPr>
          <p:cNvSpPr txBox="1"/>
          <p:nvPr/>
        </p:nvSpPr>
        <p:spPr>
          <a:xfrm>
            <a:off x="467363" y="966101"/>
            <a:ext cx="4356847" cy="2031325"/>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
            </a:pPr>
            <a:r>
              <a:rPr lang="en-IN" sz="1800" dirty="0">
                <a:solidFill>
                  <a:prstClr val="white"/>
                </a:solidFill>
                <a:latin typeface="Söhne"/>
                <a:ea typeface="微软雅黑"/>
                <a:cs typeface="Posterama" panose="020B0504020200020000" pitchFamily="34" charset="0"/>
              </a:rPr>
              <a:t>Dataset consists of more than 50 features other than the target name but the features with the very high Correlation     ( &gt; 95 % ) are removed .</a:t>
            </a:r>
          </a:p>
          <a:p>
            <a:pPr>
              <a:lnSpc>
                <a:spcPct val="100000"/>
              </a:lnSpc>
              <a:spcBef>
                <a:spcPts val="0"/>
              </a:spcBef>
            </a:pPr>
            <a:endParaRPr lang="en-IN" sz="1800" dirty="0">
              <a:solidFill>
                <a:prstClr val="white"/>
              </a:solidFill>
              <a:latin typeface="Söhne"/>
              <a:ea typeface="微软雅黑"/>
              <a:cs typeface="Posterama" panose="020B0504020200020000" pitchFamily="34" charset="0"/>
            </a:endParaRPr>
          </a:p>
          <a:p>
            <a:pPr marL="285750" indent="-285750">
              <a:lnSpc>
                <a:spcPct val="100000"/>
              </a:lnSpc>
              <a:spcBef>
                <a:spcPts val="0"/>
              </a:spcBef>
              <a:buFont typeface="Wingdings" panose="05000000000000000000" pitchFamily="2" charset="2"/>
              <a:buChar char="§"/>
            </a:pPr>
            <a:r>
              <a:rPr lang="en-IN" dirty="0">
                <a:solidFill>
                  <a:prstClr val="white"/>
                </a:solidFill>
                <a:latin typeface="Söhne"/>
                <a:ea typeface="微软雅黑"/>
                <a:cs typeface="Posterama" panose="020B0504020200020000" pitchFamily="34" charset="0"/>
              </a:rPr>
              <a:t>After removing those features the left feature are 24 as shown in the figure..</a:t>
            </a:r>
          </a:p>
        </p:txBody>
      </p:sp>
      <p:pic>
        <p:nvPicPr>
          <p:cNvPr id="88" name="Picture 87">
            <a:extLst>
              <a:ext uri="{FF2B5EF4-FFF2-40B4-BE49-F238E27FC236}">
                <a16:creationId xmlns:a16="http://schemas.microsoft.com/office/drawing/2014/main" id="{33C24898-47DB-7F85-D218-02C2CAE3CA43}"/>
              </a:ext>
            </a:extLst>
          </p:cNvPr>
          <p:cNvPicPr>
            <a:picLocks noChangeAspect="1"/>
          </p:cNvPicPr>
          <p:nvPr/>
        </p:nvPicPr>
        <p:blipFill>
          <a:blip r:embed="rId4"/>
          <a:stretch>
            <a:fillRect/>
          </a:stretch>
        </p:blipFill>
        <p:spPr>
          <a:xfrm>
            <a:off x="638892" y="3159768"/>
            <a:ext cx="4013790" cy="3577904"/>
          </a:xfrm>
          <a:prstGeom prst="rect">
            <a:avLst/>
          </a:prstGeom>
        </p:spPr>
      </p:pic>
      <p:pic>
        <p:nvPicPr>
          <p:cNvPr id="90" name="Picture 89">
            <a:extLst>
              <a:ext uri="{FF2B5EF4-FFF2-40B4-BE49-F238E27FC236}">
                <a16:creationId xmlns:a16="http://schemas.microsoft.com/office/drawing/2014/main" id="{D33EC97F-8872-E3C5-3A81-9E37A7E77C18}"/>
              </a:ext>
            </a:extLst>
          </p:cNvPr>
          <p:cNvPicPr>
            <a:picLocks noChangeAspect="1"/>
          </p:cNvPicPr>
          <p:nvPr/>
        </p:nvPicPr>
        <p:blipFill>
          <a:blip r:embed="rId5"/>
          <a:stretch>
            <a:fillRect/>
          </a:stretch>
        </p:blipFill>
        <p:spPr>
          <a:xfrm>
            <a:off x="6215492" y="5718547"/>
            <a:ext cx="4622837" cy="1019125"/>
          </a:xfrm>
          <a:prstGeom prst="rect">
            <a:avLst/>
          </a:prstGeom>
        </p:spPr>
      </p:pic>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40115C8B-79F4-C50D-BA99-3EC9B61ECB58}"/>
              </a:ext>
            </a:extLst>
          </p:cNvPr>
          <p:cNvSpPr txBox="1"/>
          <p:nvPr/>
        </p:nvSpPr>
        <p:spPr>
          <a:xfrm>
            <a:off x="1667437" y="0"/>
            <a:ext cx="8139953" cy="630942"/>
          </a:xfrm>
          <a:prstGeom prst="rect">
            <a:avLst/>
          </a:prstGeom>
        </p:spPr>
        <p:txBody>
          <a:bodyPr wrap="square" rtlCol="0">
            <a:spAutoFit/>
          </a:bodyPr>
          <a:lstStyle/>
          <a:p>
            <a:pPr marL="0" indent="0" algn="ctr">
              <a:lnSpc>
                <a:spcPct val="100000"/>
              </a:lnSpc>
              <a:spcBef>
                <a:spcPts val="0"/>
              </a:spcBef>
              <a:buFontTx/>
              <a:buNone/>
            </a:pPr>
            <a:r>
              <a:rPr lang="en-IN" sz="3500" b="1" dirty="0">
                <a:solidFill>
                  <a:prstClr val="white"/>
                </a:solidFill>
                <a:latin typeface="+mj-lt"/>
                <a:ea typeface="微软雅黑"/>
                <a:cs typeface="Posterama" panose="020B0504020200020000" pitchFamily="34" charset="0"/>
              </a:rPr>
              <a:t>ML Algorithms Applied</a:t>
            </a:r>
          </a:p>
        </p:txBody>
      </p:sp>
      <p:sp>
        <p:nvSpPr>
          <p:cNvPr id="58" name="Text Placeholder 57">
            <a:extLst>
              <a:ext uri="{FF2B5EF4-FFF2-40B4-BE49-F238E27FC236}">
                <a16:creationId xmlns:a16="http://schemas.microsoft.com/office/drawing/2014/main" id="{82F7E36C-4E3F-8934-18CA-1D9D8D091D76}"/>
              </a:ext>
            </a:extLst>
          </p:cNvPr>
          <p:cNvSpPr>
            <a:spLocks noGrp="1"/>
          </p:cNvSpPr>
          <p:nvPr>
            <p:ph type="body" sz="quarter" idx="32"/>
          </p:nvPr>
        </p:nvSpPr>
        <p:spPr>
          <a:xfrm>
            <a:off x="555810" y="1622913"/>
            <a:ext cx="5351930" cy="3890381"/>
          </a:xfrm>
        </p:spPr>
        <p:txBody>
          <a:bodyPr/>
          <a:lstStyle/>
          <a:p>
            <a:pPr marL="285750" indent="-285750" algn="l">
              <a:buFont typeface="Wingdings" panose="05000000000000000000" pitchFamily="2" charset="2"/>
              <a:buChar char="§"/>
            </a:pPr>
            <a:r>
              <a:rPr lang="en-IN" dirty="0"/>
              <a:t>To have a fully connected neural Network a sequential model of linear stack of 3 layers (input hidden and output ) layers is created.</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Input Layer : with 15 neurons and RELU activation function</a:t>
            </a:r>
          </a:p>
          <a:p>
            <a:pPr algn="l"/>
            <a:r>
              <a:rPr lang="en-IN" dirty="0"/>
              <a:t> </a:t>
            </a:r>
          </a:p>
          <a:p>
            <a:pPr marL="285750" indent="-285750" algn="l">
              <a:buFont typeface="Wingdings" panose="05000000000000000000" pitchFamily="2" charset="2"/>
              <a:buChar char="§"/>
            </a:pPr>
            <a:r>
              <a:rPr lang="en-IN" dirty="0"/>
              <a:t>Hidden layer : with 100 neurons and RELU activation function</a:t>
            </a:r>
          </a:p>
          <a:p>
            <a:pPr marL="285750" indent="-285750" algn="l">
              <a:buFont typeface="Wingdings" panose="05000000000000000000" pitchFamily="2" charset="2"/>
              <a:buChar char="§"/>
            </a:pPr>
            <a:r>
              <a:rPr lang="en-IN" dirty="0"/>
              <a:t>Output layer : with 2 neurons and SoftMax activation function </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r>
              <a:rPr lang="en-IN" dirty="0"/>
              <a:t>Here we can see that max accuracy is achieved when there are 100 neurons in the hidden layer from the graph of accuracy vs neurons in the hidden layer </a:t>
            </a:r>
          </a:p>
          <a:p>
            <a:pPr marL="285750" indent="-285750" algn="l">
              <a:buFont typeface="Wingdings" panose="05000000000000000000" pitchFamily="2" charset="2"/>
              <a:buChar char="§"/>
            </a:pPr>
            <a:r>
              <a:rPr lang="en-IN" dirty="0"/>
              <a:t>The algo accuracy is 90.97 % and it took about 38 seconds to execute.</a:t>
            </a:r>
          </a:p>
          <a:p>
            <a:pPr marL="285750" indent="-285750" algn="l">
              <a:buFont typeface="Wingdings" panose="05000000000000000000" pitchFamily="2" charset="2"/>
              <a:buChar char="§"/>
            </a:pPr>
            <a:endParaRPr lang="en-IN" dirty="0"/>
          </a:p>
          <a:p>
            <a:pPr marL="285750" indent="-285750" algn="l">
              <a:buFont typeface="Wingdings" panose="05000000000000000000" pitchFamily="2" charset="2"/>
              <a:buChar char="§"/>
            </a:pPr>
            <a:endParaRPr lang="en-IN" dirty="0"/>
          </a:p>
        </p:txBody>
      </p:sp>
      <p:sp>
        <p:nvSpPr>
          <p:cNvPr id="57" name="Text Placeholder 56">
            <a:extLst>
              <a:ext uri="{FF2B5EF4-FFF2-40B4-BE49-F238E27FC236}">
                <a16:creationId xmlns:a16="http://schemas.microsoft.com/office/drawing/2014/main" id="{432F21D8-E324-B99B-3FD0-52BFAD9A9B90}"/>
              </a:ext>
            </a:extLst>
          </p:cNvPr>
          <p:cNvSpPr>
            <a:spLocks noGrp="1"/>
          </p:cNvSpPr>
          <p:nvPr>
            <p:ph type="body" sz="quarter" idx="27"/>
          </p:nvPr>
        </p:nvSpPr>
        <p:spPr>
          <a:xfrm>
            <a:off x="555810" y="760233"/>
            <a:ext cx="5351930" cy="866219"/>
          </a:xfrm>
        </p:spPr>
        <p:txBody>
          <a:bodyPr/>
          <a:lstStyle/>
          <a:p>
            <a:r>
              <a:rPr lang="en-IN" dirty="0">
                <a:solidFill>
                  <a:prstClr val="white"/>
                </a:solidFill>
                <a:latin typeface="Söhne"/>
                <a:ea typeface="微软雅黑"/>
                <a:cs typeface="Posterama" panose="020B0504020200020000" pitchFamily="34" charset="0"/>
              </a:rPr>
              <a:t>Multi-Layer Perceptron(MLP)</a:t>
            </a:r>
            <a:endParaRPr lang="en-IN" dirty="0"/>
          </a:p>
        </p:txBody>
      </p:sp>
      <p:pic>
        <p:nvPicPr>
          <p:cNvPr id="76" name="Picture 75">
            <a:extLst>
              <a:ext uri="{FF2B5EF4-FFF2-40B4-BE49-F238E27FC236}">
                <a16:creationId xmlns:a16="http://schemas.microsoft.com/office/drawing/2014/main" id="{7E3C49FB-0D7D-B094-B325-C0402F53FA90}"/>
              </a:ext>
            </a:extLst>
          </p:cNvPr>
          <p:cNvPicPr>
            <a:picLocks noChangeAspect="1"/>
          </p:cNvPicPr>
          <p:nvPr/>
        </p:nvPicPr>
        <p:blipFill>
          <a:blip r:embed="rId2"/>
          <a:stretch>
            <a:fillRect/>
          </a:stretch>
        </p:blipFill>
        <p:spPr>
          <a:xfrm>
            <a:off x="6903250" y="849358"/>
            <a:ext cx="4266773" cy="2579642"/>
          </a:xfrm>
          <a:prstGeom prst="rect">
            <a:avLst/>
          </a:prstGeom>
        </p:spPr>
      </p:pic>
      <p:pic>
        <p:nvPicPr>
          <p:cNvPr id="78" name="Picture 77">
            <a:extLst>
              <a:ext uri="{FF2B5EF4-FFF2-40B4-BE49-F238E27FC236}">
                <a16:creationId xmlns:a16="http://schemas.microsoft.com/office/drawing/2014/main" id="{3B8418FF-3D2B-8D5C-4DCE-DA98C46D5FB4}"/>
              </a:ext>
            </a:extLst>
          </p:cNvPr>
          <p:cNvPicPr>
            <a:picLocks noChangeAspect="1"/>
          </p:cNvPicPr>
          <p:nvPr/>
        </p:nvPicPr>
        <p:blipFill>
          <a:blip r:embed="rId3"/>
          <a:stretch>
            <a:fillRect/>
          </a:stretch>
        </p:blipFill>
        <p:spPr>
          <a:xfrm>
            <a:off x="6903250" y="3651898"/>
            <a:ext cx="4048686" cy="2579642"/>
          </a:xfrm>
          <a:prstGeom prst="rect">
            <a:avLst/>
          </a:prstGeom>
        </p:spPr>
      </p:pic>
      <p:pic>
        <p:nvPicPr>
          <p:cNvPr id="80" name="Picture 79">
            <a:extLst>
              <a:ext uri="{FF2B5EF4-FFF2-40B4-BE49-F238E27FC236}">
                <a16:creationId xmlns:a16="http://schemas.microsoft.com/office/drawing/2014/main" id="{990B0C18-5A97-C29F-21A6-4C78B1C7D6F3}"/>
              </a:ext>
            </a:extLst>
          </p:cNvPr>
          <p:cNvPicPr>
            <a:picLocks noChangeAspect="1"/>
          </p:cNvPicPr>
          <p:nvPr/>
        </p:nvPicPr>
        <p:blipFill>
          <a:blip r:embed="rId4"/>
          <a:stretch>
            <a:fillRect/>
          </a:stretch>
        </p:blipFill>
        <p:spPr>
          <a:xfrm>
            <a:off x="780488" y="5812403"/>
            <a:ext cx="2598645" cy="838273"/>
          </a:xfrm>
          <a:prstGeom prst="rect">
            <a:avLst/>
          </a:prstGeom>
        </p:spPr>
      </p:pic>
      <p:pic>
        <p:nvPicPr>
          <p:cNvPr id="82" name="Picture 81">
            <a:extLst>
              <a:ext uri="{FF2B5EF4-FFF2-40B4-BE49-F238E27FC236}">
                <a16:creationId xmlns:a16="http://schemas.microsoft.com/office/drawing/2014/main" id="{406658F5-ED55-2150-1720-8C9BDEBF15C9}"/>
              </a:ext>
            </a:extLst>
          </p:cNvPr>
          <p:cNvPicPr>
            <a:picLocks noChangeAspect="1"/>
          </p:cNvPicPr>
          <p:nvPr/>
        </p:nvPicPr>
        <p:blipFill>
          <a:blip r:embed="rId5"/>
          <a:stretch>
            <a:fillRect/>
          </a:stretch>
        </p:blipFill>
        <p:spPr>
          <a:xfrm>
            <a:off x="4216571" y="5850506"/>
            <a:ext cx="2202371" cy="762066"/>
          </a:xfrm>
          <a:prstGeom prst="rect">
            <a:avLst/>
          </a:prstGeom>
        </p:spPr>
      </p:pic>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611</TotalTime>
  <Words>1228</Words>
  <Application>Microsoft Office PowerPoint</Application>
  <PresentationFormat>Widescreen</PresentationFormat>
  <Paragraphs>133</Paragraphs>
  <Slides>16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等线</vt:lpstr>
      <vt:lpstr>Abadi</vt:lpstr>
      <vt:lpstr>Arial</vt:lpstr>
      <vt:lpstr>Calibri</vt:lpstr>
      <vt:lpstr>Posterama</vt:lpstr>
      <vt:lpstr>Posterama Text Black</vt:lpstr>
      <vt:lpstr>Posterama Text SemiBold</vt:lpstr>
      <vt:lpstr>Söhne</vt:lpstr>
      <vt:lpstr>Wingdings</vt:lpstr>
      <vt:lpstr>Office 主题​​</vt:lpstr>
      <vt:lpstr>Design Project </vt:lpstr>
      <vt:lpstr>Introduction </vt:lpstr>
      <vt:lpstr>Problem Statement</vt:lpstr>
      <vt:lpstr>Motivation</vt:lpstr>
      <vt:lpstr>Trojans Insertion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Study</vt:lpstr>
      <vt:lpstr>Conclusion</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Project </dc:title>
  <dc:creator>Suyash Bansal</dc:creator>
  <cp:lastModifiedBy>Suyash Bansal</cp:lastModifiedBy>
  <cp:revision>6</cp:revision>
  <dcterms:created xsi:type="dcterms:W3CDTF">2023-07-07T11:12:31Z</dcterms:created>
  <dcterms:modified xsi:type="dcterms:W3CDTF">2023-07-08T19:06:41Z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